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7" r:id="rId1"/>
  </p:sldMasterIdLst>
  <p:notesMasterIdLst>
    <p:notesMasterId r:id="rId31"/>
  </p:notesMasterIdLst>
  <p:sldIdLst>
    <p:sldId id="264" r:id="rId2"/>
    <p:sldId id="282" r:id="rId3"/>
    <p:sldId id="267" r:id="rId4"/>
    <p:sldId id="268" r:id="rId5"/>
    <p:sldId id="269" r:id="rId6"/>
    <p:sldId id="270" r:id="rId7"/>
    <p:sldId id="271" r:id="rId8"/>
    <p:sldId id="272" r:id="rId9"/>
    <p:sldId id="281" r:id="rId10"/>
    <p:sldId id="273" r:id="rId11"/>
    <p:sldId id="274" r:id="rId12"/>
    <p:sldId id="275" r:id="rId13"/>
    <p:sldId id="276" r:id="rId14"/>
    <p:sldId id="277" r:id="rId15"/>
    <p:sldId id="278" r:id="rId16"/>
    <p:sldId id="279" r:id="rId17"/>
    <p:sldId id="280" r:id="rId18"/>
    <p:sldId id="283" r:id="rId19"/>
    <p:sldId id="284" r:id="rId20"/>
    <p:sldId id="285" r:id="rId21"/>
    <p:sldId id="287" r:id="rId22"/>
    <p:sldId id="291" r:id="rId23"/>
    <p:sldId id="288" r:id="rId24"/>
    <p:sldId id="290" r:id="rId25"/>
    <p:sldId id="289" r:id="rId26"/>
    <p:sldId id="292" r:id="rId27"/>
    <p:sldId id="294" r:id="rId28"/>
    <p:sldId id="293" r:id="rId29"/>
    <p:sldId id="296" r:id="rId30"/>
  </p:sldIdLst>
  <p:sldSz cx="9144000" cy="5143500" type="screen16x9"/>
  <p:notesSz cx="6858000" cy="9144000"/>
  <p:embeddedFontLst>
    <p:embeddedFont>
      <p:font typeface="Lato" panose="02000000000000000000" pitchFamily="2" charset="0"/>
      <p:regular r:id="rId32"/>
      <p:bold r:id="rId33"/>
    </p:embeddedFont>
  </p:embeddedFont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4">
          <p15:clr>
            <a:srgbClr val="9AA0A6"/>
          </p15:clr>
        </p15:guide>
        <p15:guide id="2" pos="2880">
          <p15:clr>
            <a:srgbClr val="9AA0A6"/>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0" roundtripDataSignature="AMtx7mhpeCOkcOTnyLhiGOl7fKU1o4v3H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D7A5CC5-DBA7-47E1-AB99-10E532C6B21A}">
  <a:tblStyle styleId="{BD7A5CC5-DBA7-47E1-AB99-10E532C6B21A}"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5" d="100"/>
          <a:sy n="135" d="100"/>
        </p:scale>
        <p:origin x="846" y="108"/>
      </p:cViewPr>
      <p:guideLst>
        <p:guide orient="horz" pos="2164"/>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51"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50" Type="http://customschemas.google.com/relationships/presentationmetadata" Target="metadata"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font" Target="fonts/font2.fntdata"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54"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font" Target="fonts/font1.fntdata" /><Relationship Id="rId53" Type="http://schemas.openxmlformats.org/officeDocument/2006/relationships/theme" Target="theme/theme1.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notesMaster" Target="notesMasters/notesMaster1.xml" /><Relationship Id="rId52"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1pPr>
            <a:lvl2pPr marL="914400" marR="0" lvl="1"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2pPr>
            <a:lvl3pPr marL="1371600" marR="0" lvl="2"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3pPr>
            <a:lvl4pPr marL="1828800" marR="0" lvl="3"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4pPr>
            <a:lvl5pPr marL="2286000" marR="0" lvl="4"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5pPr>
            <a:lvl6pPr marL="2743200" marR="0" lvl="5"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6pPr>
            <a:lvl7pPr marL="3200400" marR="0" lvl="6"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7pPr>
            <a:lvl8pPr marL="3657600" marR="0" lvl="7"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8pPr>
            <a:lvl9pPr marL="4114800" marR="0" lvl="8" indent="-228600" algn="ctr" rtl="0">
              <a:lnSpc>
                <a:spcPct val="100000"/>
              </a:lnSpc>
              <a:spcBef>
                <a:spcPts val="400"/>
              </a:spcBef>
              <a:spcAft>
                <a:spcPts val="0"/>
              </a:spcAft>
              <a:buClr>
                <a:srgbClr val="000000"/>
              </a:buClr>
              <a:buSzPts val="1400"/>
              <a:buFont typeface="Arial"/>
              <a:buNone/>
              <a:defRPr sz="1700" b="0" i="1"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 /><Relationship Id="rId1" Type="http://schemas.openxmlformats.org/officeDocument/2006/relationships/notesMaster" Target="../notesMasters/notesMaster1.xml" /></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 /><Relationship Id="rId1" Type="http://schemas.openxmlformats.org/officeDocument/2006/relationships/notesMaster" Target="../notesMasters/notesMaster1.xml" /></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 /><Relationship Id="rId1" Type="http://schemas.openxmlformats.org/officeDocument/2006/relationships/notesMaster" Target="../notesMasters/notesMaster1.xml" /></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fc0bd0c6f4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g2fc0bd0c6f4_0_9: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37f25b23dee_0_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08" name="Google Shape;208;g37f25b23dee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7f25b23dee_0_2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14" name="Google Shape;214;g37f25b23dee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7f25b23dee_0_1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20" name="Google Shape;220;g37f25b23dee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37f25b23dee_0_3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26" name="Google Shape;226;g37f25b23dee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37f25b23dee_0_4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32" name="Google Shape;232;g37f25b23dee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37f25b23dee_0_45: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38" name="Google Shape;238;g37f25b23dee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37f25b23dee_0_50: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44" name="Google Shape;244;g37f25b23dee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37f25b23dee_0_68: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a:extLst>
            <a:ext uri="{FF2B5EF4-FFF2-40B4-BE49-F238E27FC236}">
              <a16:creationId xmlns:a16="http://schemas.microsoft.com/office/drawing/2014/main" id="{3ACB3786-8DF3-34B6-E7AA-60C00DE83C12}"/>
            </a:ext>
          </a:extLst>
        </p:cNvPr>
        <p:cNvGrpSpPr/>
        <p:nvPr/>
      </p:nvGrpSpPr>
      <p:grpSpPr>
        <a:xfrm>
          <a:off x="0" y="0"/>
          <a:ext cx="0" cy="0"/>
          <a:chOff x="0" y="0"/>
          <a:chExt cx="0" cy="0"/>
        </a:xfrm>
      </p:grpSpPr>
      <p:sp>
        <p:nvSpPr>
          <p:cNvPr id="122" name="Google Shape;122;g2fc0bd0c6f4_0_9:notes">
            <a:extLst>
              <a:ext uri="{FF2B5EF4-FFF2-40B4-BE49-F238E27FC236}">
                <a16:creationId xmlns:a16="http://schemas.microsoft.com/office/drawing/2014/main" id="{56FBCA42-EE93-34C5-2080-CDB4F92C74E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g2fc0bd0c6f4_0_9:notes">
            <a:extLst>
              <a:ext uri="{FF2B5EF4-FFF2-40B4-BE49-F238E27FC236}">
                <a16:creationId xmlns:a16="http://schemas.microsoft.com/office/drawing/2014/main" id="{48513519-C254-6CB5-ED7F-9C7EFD073872}"/>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Tree>
    <p:extLst>
      <p:ext uri="{BB962C8B-B14F-4D97-AF65-F5344CB8AC3E}">
        <p14:creationId xmlns:p14="http://schemas.microsoft.com/office/powerpoint/2010/main" val="25391535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2CAC33FA-8899-36BE-59BB-4E479121A17D}"/>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14496AB1-521E-B02A-9C3D-6166624458A3}"/>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588D78C3-6BA9-A9B5-8A04-5C2FA2D6C33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203384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a:extLst>
            <a:ext uri="{FF2B5EF4-FFF2-40B4-BE49-F238E27FC236}">
              <a16:creationId xmlns:a16="http://schemas.microsoft.com/office/drawing/2014/main" id="{E23B98BB-6C44-337F-E30B-A9620CC39839}"/>
            </a:ext>
          </a:extLst>
        </p:cNvPr>
        <p:cNvGrpSpPr/>
        <p:nvPr/>
      </p:nvGrpSpPr>
      <p:grpSpPr>
        <a:xfrm>
          <a:off x="0" y="0"/>
          <a:ext cx="0" cy="0"/>
          <a:chOff x="0" y="0"/>
          <a:chExt cx="0" cy="0"/>
        </a:xfrm>
      </p:grpSpPr>
      <p:sp>
        <p:nvSpPr>
          <p:cNvPr id="122" name="Google Shape;122;g2fc0bd0c6f4_0_9:notes">
            <a:extLst>
              <a:ext uri="{FF2B5EF4-FFF2-40B4-BE49-F238E27FC236}">
                <a16:creationId xmlns:a16="http://schemas.microsoft.com/office/drawing/2014/main" id="{769DA765-BC05-F09A-8140-B1EE60C35FB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g2fc0bd0c6f4_0_9:notes">
            <a:extLst>
              <a:ext uri="{FF2B5EF4-FFF2-40B4-BE49-F238E27FC236}">
                <a16:creationId xmlns:a16="http://schemas.microsoft.com/office/drawing/2014/main" id="{68004DC8-0948-C4E3-1461-110B3E0DA984}"/>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Tree>
    <p:extLst>
      <p:ext uri="{BB962C8B-B14F-4D97-AF65-F5344CB8AC3E}">
        <p14:creationId xmlns:p14="http://schemas.microsoft.com/office/powerpoint/2010/main" val="22610142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AD632E10-705D-FF7F-7C8E-358A09999D54}"/>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340EC503-645E-1BDE-5177-E84B48E125B9}"/>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9687F4F3-4DDF-A42E-4B24-F5B0242060B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2474492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9158C9FC-ADBC-9774-83EA-AA0408EA6CEA}"/>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E37EA4A4-4EC4-1D8B-4DA7-E3C05025AD7C}"/>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D5DF132D-0A6E-0162-5A6F-790A64DB89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92010020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A44432DE-1890-41EE-F3D4-A6263925230A}"/>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5584C503-CE76-3789-9ACA-320CC81422C4}"/>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FE8A7329-136F-892F-3559-2E58C93AD45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747674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6FB9D1FB-83B0-9F56-B399-6E0BBA567B52}"/>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05650A44-A985-DC2A-3156-56476CA56A68}"/>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BF1058CA-8C58-699B-ED56-3355C7D28BF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1373089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3955373E-2E36-2670-20E3-94382ACD9FF0}"/>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EB57605B-9858-6048-46FD-A24E2AB43945}"/>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9B20ECE8-6434-BE3A-F96F-676C9FE917C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5498968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E31B13F7-B988-410E-7ED7-BC913C77C36F}"/>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8DD5BD80-9E4F-8314-D818-BFA778424E39}"/>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ACEBFB56-78BA-31D1-2318-FEC4A8104B43}"/>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1930545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14390595-DD92-CFD2-CF81-B1FB2AC8BC98}"/>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FC902326-545A-4B37-A122-C5399F3BC1B1}"/>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6D50D8A9-0B6E-5EE3-36AE-10F2B67CFFE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9687928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EB1B79E7-73D1-60B7-B7D3-20E7EA8D08BA}"/>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9F4E0D01-B727-1511-5006-6F010BCB0E5A}"/>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8506BAC5-B664-0664-E5C2-9987903CC7D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5052393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A28ABE16-4355-F444-CDD9-01F6C63DB3BF}"/>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89D9E74E-A3D1-4AD8-DED2-B1E54B1A67D8}"/>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9836503B-0E23-D01B-389B-635FEAB0341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8596114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a:extLst>
            <a:ext uri="{FF2B5EF4-FFF2-40B4-BE49-F238E27FC236}">
              <a16:creationId xmlns:a16="http://schemas.microsoft.com/office/drawing/2014/main" id="{B2B646D4-2271-D39C-7EFE-3A0F46B3C643}"/>
            </a:ext>
          </a:extLst>
        </p:cNvPr>
        <p:cNvGrpSpPr/>
        <p:nvPr/>
      </p:nvGrpSpPr>
      <p:grpSpPr>
        <a:xfrm>
          <a:off x="0" y="0"/>
          <a:ext cx="0" cy="0"/>
          <a:chOff x="0" y="0"/>
          <a:chExt cx="0" cy="0"/>
        </a:xfrm>
      </p:grpSpPr>
      <p:sp>
        <p:nvSpPr>
          <p:cNvPr id="249" name="Google Shape;249;g37f25b23dee_0_68:notes">
            <a:extLst>
              <a:ext uri="{FF2B5EF4-FFF2-40B4-BE49-F238E27FC236}">
                <a16:creationId xmlns:a16="http://schemas.microsoft.com/office/drawing/2014/main" id="{1D2B9100-CA6B-92FE-E7E7-7351E92EE05D}"/>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250" name="Google Shape;250;g37f25b23dee_0_68:notes">
            <a:extLst>
              <a:ext uri="{FF2B5EF4-FFF2-40B4-BE49-F238E27FC236}">
                <a16:creationId xmlns:a16="http://schemas.microsoft.com/office/drawing/2014/main" id="{46FB3BB8-CDC5-D13F-9C7C-5D887A955BD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33771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172" name="Google Shape;172;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37f25b23dee_0_6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178" name="Google Shape;178;g37f25b23dee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p12: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184" name="Google Shape;18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7f25b23dee_0_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190" name="Google Shape;190;g37f25b23de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37f25b23dee_0_1: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a:p>
        </p:txBody>
      </p:sp>
      <p:sp>
        <p:nvSpPr>
          <p:cNvPr id="196" name="Google Shape;196;g37f25b23dee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7f25b23dee_0_27: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dirty="0"/>
          </a:p>
        </p:txBody>
      </p:sp>
      <p:sp>
        <p:nvSpPr>
          <p:cNvPr id="202" name="Google Shape;202;g37f25b23dee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a:extLst>
            <a:ext uri="{FF2B5EF4-FFF2-40B4-BE49-F238E27FC236}">
              <a16:creationId xmlns:a16="http://schemas.microsoft.com/office/drawing/2014/main" id="{62713896-5404-318B-637F-88FFAC8B53AE}"/>
            </a:ext>
          </a:extLst>
        </p:cNvPr>
        <p:cNvGrpSpPr/>
        <p:nvPr/>
      </p:nvGrpSpPr>
      <p:grpSpPr>
        <a:xfrm>
          <a:off x="0" y="0"/>
          <a:ext cx="0" cy="0"/>
          <a:chOff x="0" y="0"/>
          <a:chExt cx="0" cy="0"/>
        </a:xfrm>
      </p:grpSpPr>
      <p:sp>
        <p:nvSpPr>
          <p:cNvPr id="201" name="Google Shape;201;g37f25b23dee_0_27:notes">
            <a:extLst>
              <a:ext uri="{FF2B5EF4-FFF2-40B4-BE49-F238E27FC236}">
                <a16:creationId xmlns:a16="http://schemas.microsoft.com/office/drawing/2014/main" id="{89B5F1FB-1AF2-6B6E-E47E-600A800F5D97}"/>
              </a:ext>
            </a:extLst>
          </p:cNvPr>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ctr" rtl="0">
              <a:lnSpc>
                <a:spcPct val="100000"/>
              </a:lnSpc>
              <a:spcBef>
                <a:spcPts val="400"/>
              </a:spcBef>
              <a:spcAft>
                <a:spcPts val="0"/>
              </a:spcAft>
              <a:buSzPts val="1400"/>
              <a:buNone/>
            </a:pPr>
            <a:endParaRPr dirty="0"/>
          </a:p>
        </p:txBody>
      </p:sp>
      <p:sp>
        <p:nvSpPr>
          <p:cNvPr id="202" name="Google Shape;202;g37f25b23dee_0_27:notes">
            <a:extLst>
              <a:ext uri="{FF2B5EF4-FFF2-40B4-BE49-F238E27FC236}">
                <a16:creationId xmlns:a16="http://schemas.microsoft.com/office/drawing/2014/main" id="{733BD165-C62F-C20B-4BAB-A1A89A3CF67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199244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EBE4D6-16C0-E91C-B646-BA18D4E97EF1}"/>
              </a:ext>
            </a:extLst>
          </p:cNvPr>
          <p:cNvSpPr>
            <a:spLocks noGrp="1"/>
          </p:cNvSpPr>
          <p:nvPr>
            <p:ph type="ctrTitle"/>
          </p:nvPr>
        </p:nvSpPr>
        <p:spPr>
          <a:xfrm>
            <a:off x="1143000" y="841772"/>
            <a:ext cx="6858000" cy="1790700"/>
          </a:xfrm>
        </p:spPr>
        <p:txBody>
          <a:bodyPr anchor="b"/>
          <a:lstStyle>
            <a:lvl1pPr algn="ctr">
              <a:defRPr sz="45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1BA0C08-1C21-6420-EAFC-D657FA911675}"/>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6CF8A5E-AC0F-B7D0-0E26-F1C5432C66A9}"/>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5AC650C9-A8A8-F9A0-F787-38B49A31A62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0FDB356-AAC4-C008-AF1D-2D7BFC783C2E}"/>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1233546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7D431F-6C45-31F8-4086-CC8755DCA4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C54E108-32F9-BC95-3D8A-E00A1E6B98D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E588533-4670-83D9-7F77-DB783ABFB3EF}"/>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B11DCCBA-363D-05B8-8248-08967E88C60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1295853-4C3A-C76F-3F8D-78A876916AA5}"/>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3849373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AEE8DE57-EDF9-B486-C99D-445F58CF2CE0}"/>
              </a:ext>
            </a:extLst>
          </p:cNvPr>
          <p:cNvSpPr>
            <a:spLocks noGrp="1"/>
          </p:cNvSpPr>
          <p:nvPr>
            <p:ph type="title" orient="vert"/>
          </p:nvPr>
        </p:nvSpPr>
        <p:spPr>
          <a:xfrm>
            <a:off x="6543675" y="273844"/>
            <a:ext cx="1971675" cy="4358879"/>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EFD4666-9429-DA5A-C693-6F1174E40277}"/>
              </a:ext>
            </a:extLst>
          </p:cNvPr>
          <p:cNvSpPr>
            <a:spLocks noGrp="1"/>
          </p:cNvSpPr>
          <p:nvPr>
            <p:ph type="body" orient="vert" idx="1"/>
          </p:nvPr>
        </p:nvSpPr>
        <p:spPr>
          <a:xfrm>
            <a:off x="628650" y="273844"/>
            <a:ext cx="5800725" cy="435887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B3241A9D-5C6B-A7F9-7ACD-45A3079244FE}"/>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8D074B00-3061-1FA6-B629-F632F3977F3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87D04EA-CEB9-9288-5D97-B4DC99E870E5}"/>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4036865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perina">
  <p:cSld name="Coperina">
    <p:bg>
      <p:bgPr>
        <a:solidFill>
          <a:srgbClr val="C8DFE5"/>
        </a:solidFill>
        <a:effectLst/>
      </p:bgPr>
    </p:bg>
    <p:spTree>
      <p:nvGrpSpPr>
        <p:cNvPr id="1" name="Shape 24"/>
        <p:cNvGrpSpPr/>
        <p:nvPr/>
      </p:nvGrpSpPr>
      <p:grpSpPr>
        <a:xfrm>
          <a:off x="0" y="0"/>
          <a:ext cx="0" cy="0"/>
          <a:chOff x="0" y="0"/>
          <a:chExt cx="0" cy="0"/>
        </a:xfrm>
      </p:grpSpPr>
      <p:sp>
        <p:nvSpPr>
          <p:cNvPr id="27" name="Google Shape;27;p21"/>
          <p:cNvSpPr txBox="1">
            <a:spLocks noGrp="1"/>
          </p:cNvSpPr>
          <p:nvPr>
            <p:ph type="title"/>
          </p:nvPr>
        </p:nvSpPr>
        <p:spPr>
          <a:xfrm>
            <a:off x="345600" y="1562400"/>
            <a:ext cx="4482300" cy="23388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Lato"/>
              <a:buNone/>
              <a:defRPr sz="3000" b="1" i="0" u="none" strike="noStrike" cap="none">
                <a:solidFill>
                  <a:srgbClr val="000000"/>
                </a:solidFill>
                <a:latin typeface="Lato"/>
                <a:ea typeface="Lato"/>
                <a:cs typeface="Lato"/>
                <a:sym typeface="Lato"/>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96030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olo + testo">
  <p:cSld name="Titolo + testo">
    <p:spTree>
      <p:nvGrpSpPr>
        <p:cNvPr id="1" name="Shape 19"/>
        <p:cNvGrpSpPr/>
        <p:nvPr/>
      </p:nvGrpSpPr>
      <p:grpSpPr>
        <a:xfrm>
          <a:off x="0" y="0"/>
          <a:ext cx="0" cy="0"/>
          <a:chOff x="0" y="0"/>
          <a:chExt cx="0" cy="0"/>
        </a:xfrm>
      </p:grpSpPr>
      <p:sp>
        <p:nvSpPr>
          <p:cNvPr id="20" name="Google Shape;20;p20"/>
          <p:cNvSpPr txBox="1">
            <a:spLocks noGrp="1"/>
          </p:cNvSpPr>
          <p:nvPr>
            <p:ph type="title"/>
          </p:nvPr>
        </p:nvSpPr>
        <p:spPr>
          <a:xfrm>
            <a:off x="539750" y="158750"/>
            <a:ext cx="6309300" cy="596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2000"/>
              <a:buFont typeface="Lato"/>
              <a:buNone/>
              <a:defRPr sz="2000" b="1" i="0" u="none" strike="noStrike" cap="none">
                <a:solidFill>
                  <a:srgbClr val="000000"/>
                </a:solidFill>
                <a:latin typeface="Lato"/>
                <a:ea typeface="Lato"/>
                <a:cs typeface="Lato"/>
                <a:sym typeface="Lato"/>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p20"/>
          <p:cNvSpPr txBox="1">
            <a:spLocks noGrp="1"/>
          </p:cNvSpPr>
          <p:nvPr>
            <p:ph type="body" idx="1"/>
          </p:nvPr>
        </p:nvSpPr>
        <p:spPr>
          <a:xfrm>
            <a:off x="539750" y="1029588"/>
            <a:ext cx="8060400" cy="3121800"/>
          </a:xfrm>
          <a:prstGeom prst="rect">
            <a:avLst/>
          </a:prstGeom>
          <a:noFill/>
          <a:ln>
            <a:noFill/>
          </a:ln>
        </p:spPr>
        <p:txBody>
          <a:bodyPr spcFirstLastPara="1" wrap="square" lIns="91425" tIns="91425" rIns="91425" bIns="91425" anchor="t" anchorCtr="0">
            <a:noAutofit/>
          </a:bodyPr>
          <a:lstStyle>
            <a:lvl1pPr marL="457200" marR="0" lvl="0" indent="-330200" algn="l" rtl="0">
              <a:lnSpc>
                <a:spcPct val="100000"/>
              </a:lnSpc>
              <a:spcBef>
                <a:spcPts val="0"/>
              </a:spcBef>
              <a:spcAft>
                <a:spcPts val="0"/>
              </a:spcAft>
              <a:buClr>
                <a:srgbClr val="279687"/>
              </a:buClr>
              <a:buSzPts val="1600"/>
              <a:buFont typeface="Lato"/>
              <a:buChar char="●"/>
              <a:defRPr sz="1600" b="0" i="0" u="none" strike="noStrike" cap="none">
                <a:solidFill>
                  <a:srgbClr val="000000"/>
                </a:solidFill>
                <a:latin typeface="Lato"/>
                <a:ea typeface="Lato"/>
                <a:cs typeface="Lato"/>
                <a:sym typeface="Lato"/>
              </a:defRPr>
            </a:lvl1pPr>
            <a:lvl2pPr marL="914400" marR="0" lvl="1"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2pPr>
            <a:lvl3pPr marL="1371600" marR="0" lvl="2"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3pPr>
            <a:lvl4pPr marL="1828800" marR="0" lvl="3"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4pPr>
            <a:lvl5pPr marL="2286000" marR="0" lvl="4"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5pPr>
            <a:lvl6pPr marL="2743200" marR="0" lvl="5"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6pPr>
            <a:lvl7pPr marL="3200400" marR="0" lvl="6"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7pPr>
            <a:lvl8pPr marL="3657600" marR="0" lvl="7"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8pPr>
            <a:lvl9pPr marL="4114800" marR="0" lvl="8" indent="-330200" algn="l" rtl="0">
              <a:lnSpc>
                <a:spcPct val="100000"/>
              </a:lnSpc>
              <a:spcBef>
                <a:spcPts val="0"/>
              </a:spcBef>
              <a:spcAft>
                <a:spcPts val="0"/>
              </a:spcAft>
              <a:buClr>
                <a:srgbClr val="000000"/>
              </a:buClr>
              <a:buSzPts val="1600"/>
              <a:buFont typeface="Lato"/>
              <a:buChar char="■"/>
              <a:defRPr sz="1600" b="0" i="0" u="none" strike="noStrike" cap="none">
                <a:solidFill>
                  <a:srgbClr val="000000"/>
                </a:solidFill>
                <a:latin typeface="Lato"/>
                <a:ea typeface="Lato"/>
                <a:cs typeface="Lato"/>
                <a:sym typeface="Lato"/>
              </a:defRPr>
            </a:lvl9pPr>
          </a:lstStyle>
          <a:p>
            <a:endParaRPr/>
          </a:p>
        </p:txBody>
      </p:sp>
    </p:spTree>
    <p:extLst>
      <p:ext uri="{BB962C8B-B14F-4D97-AF65-F5344CB8AC3E}">
        <p14:creationId xmlns:p14="http://schemas.microsoft.com/office/powerpoint/2010/main" val="118431554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olo + elenco puntato">
  <p:cSld name="Titolo + elenco puntato">
    <p:spTree>
      <p:nvGrpSpPr>
        <p:cNvPr id="1" name="Shape 14"/>
        <p:cNvGrpSpPr/>
        <p:nvPr/>
      </p:nvGrpSpPr>
      <p:grpSpPr>
        <a:xfrm>
          <a:off x="0" y="0"/>
          <a:ext cx="0" cy="0"/>
          <a:chOff x="0" y="0"/>
          <a:chExt cx="0" cy="0"/>
        </a:xfrm>
      </p:grpSpPr>
      <p:sp>
        <p:nvSpPr>
          <p:cNvPr id="15" name="Google Shape;15;p22"/>
          <p:cNvSpPr txBox="1">
            <a:spLocks noGrp="1"/>
          </p:cNvSpPr>
          <p:nvPr>
            <p:ph type="title"/>
          </p:nvPr>
        </p:nvSpPr>
        <p:spPr>
          <a:xfrm>
            <a:off x="539750" y="158750"/>
            <a:ext cx="6309300" cy="596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000000"/>
              </a:buClr>
              <a:buSzPts val="1400"/>
              <a:buFont typeface="Lato"/>
              <a:buNone/>
              <a:defRPr sz="2000" b="1" i="0" u="none" strike="noStrike" cap="none">
                <a:solidFill>
                  <a:srgbClr val="000000"/>
                </a:solidFill>
                <a:latin typeface="Lato"/>
                <a:ea typeface="Lato"/>
                <a:cs typeface="Lato"/>
                <a:sym typeface="Lato"/>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6" name="Google Shape;16;p22"/>
          <p:cNvSpPr txBox="1">
            <a:spLocks noGrp="1"/>
          </p:cNvSpPr>
          <p:nvPr>
            <p:ph type="body" idx="1"/>
          </p:nvPr>
        </p:nvSpPr>
        <p:spPr>
          <a:xfrm>
            <a:off x="539750" y="1029588"/>
            <a:ext cx="8060400" cy="3121800"/>
          </a:xfrm>
          <a:prstGeom prst="rect">
            <a:avLst/>
          </a:prstGeom>
          <a:noFill/>
          <a:ln>
            <a:noFill/>
          </a:ln>
        </p:spPr>
        <p:txBody>
          <a:bodyPr spcFirstLastPara="1" wrap="square" lIns="91425" tIns="91425" rIns="91425" bIns="91425" anchor="t" anchorCtr="0">
            <a:noAutofit/>
          </a:bodyPr>
          <a:lstStyle>
            <a:lvl1pPr marL="457200" marR="0" lvl="0"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1pPr>
            <a:lvl2pPr marL="914400" marR="0" lvl="1" indent="-317500" algn="l" rtl="0">
              <a:lnSpc>
                <a:spcPct val="100000"/>
              </a:lnSpc>
              <a:spcBef>
                <a:spcPts val="0"/>
              </a:spcBef>
              <a:spcAft>
                <a:spcPts val="0"/>
              </a:spcAft>
              <a:buClr>
                <a:srgbClr val="9A4C8C"/>
              </a:buClr>
              <a:buSzPts val="1400"/>
              <a:buFont typeface="Lato"/>
              <a:buChar char="○"/>
              <a:defRPr sz="1400" b="0" i="0" u="none" strike="noStrike" cap="none">
                <a:solidFill>
                  <a:srgbClr val="000000"/>
                </a:solidFill>
                <a:latin typeface="Lato"/>
                <a:ea typeface="Lato"/>
                <a:cs typeface="Lato"/>
                <a:sym typeface="Lato"/>
              </a:defRPr>
            </a:lvl2pPr>
            <a:lvl3pPr marL="1371600" marR="0" lvl="2" indent="-317500" algn="l" rtl="0">
              <a:lnSpc>
                <a:spcPct val="100000"/>
              </a:lnSpc>
              <a:spcBef>
                <a:spcPts val="0"/>
              </a:spcBef>
              <a:spcAft>
                <a:spcPts val="0"/>
              </a:spcAft>
              <a:buClr>
                <a:srgbClr val="3D8A9E"/>
              </a:buClr>
              <a:buSzPts val="1400"/>
              <a:buFont typeface="Lato"/>
              <a:buChar char="■"/>
              <a:defRPr sz="1400" b="0" i="0" u="none" strike="noStrike" cap="none">
                <a:solidFill>
                  <a:srgbClr val="000000"/>
                </a:solidFill>
                <a:latin typeface="Lato"/>
                <a:ea typeface="Lato"/>
                <a:cs typeface="Lato"/>
                <a:sym typeface="Lato"/>
              </a:defRPr>
            </a:lvl3pPr>
            <a:lvl4pPr marL="1828800" marR="0" lvl="3"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4pPr>
            <a:lvl5pPr marL="2286000" marR="0" lvl="4" indent="-317500" algn="l" rtl="0">
              <a:lnSpc>
                <a:spcPct val="100000"/>
              </a:lnSpc>
              <a:spcBef>
                <a:spcPts val="0"/>
              </a:spcBef>
              <a:spcAft>
                <a:spcPts val="0"/>
              </a:spcAft>
              <a:buClr>
                <a:srgbClr val="9A4C8C"/>
              </a:buClr>
              <a:buSzPts val="1400"/>
              <a:buFont typeface="Lato"/>
              <a:buChar char="○"/>
              <a:defRPr sz="1400" b="0" i="0" u="none" strike="noStrike" cap="none">
                <a:solidFill>
                  <a:srgbClr val="000000"/>
                </a:solidFill>
                <a:latin typeface="Lato"/>
                <a:ea typeface="Lato"/>
                <a:cs typeface="Lato"/>
                <a:sym typeface="Lato"/>
              </a:defRPr>
            </a:lvl5pPr>
            <a:lvl6pPr marL="2743200" marR="0" lvl="5"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6pPr>
            <a:lvl7pPr marL="3200400" marR="0" lvl="6"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7pPr>
            <a:lvl8pPr marL="3657600" marR="0" lvl="7"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8pPr>
            <a:lvl9pPr marL="4114800" marR="0" lvl="8" indent="-317500" algn="l" rtl="0">
              <a:lnSpc>
                <a:spcPct val="100000"/>
              </a:lnSpc>
              <a:spcBef>
                <a:spcPts val="0"/>
              </a:spcBef>
              <a:spcAft>
                <a:spcPts val="0"/>
              </a:spcAft>
              <a:buClr>
                <a:srgbClr val="279687"/>
              </a:buClr>
              <a:buSzPts val="1400"/>
              <a:buFont typeface="Lato"/>
              <a:buChar char="■"/>
              <a:defRPr sz="1400" b="0" i="0" u="none" strike="noStrike" cap="none">
                <a:solidFill>
                  <a:srgbClr val="000000"/>
                </a:solidFill>
                <a:latin typeface="Lato"/>
                <a:ea typeface="Lato"/>
                <a:cs typeface="Lato"/>
                <a:sym typeface="Lato"/>
              </a:defRPr>
            </a:lvl9pPr>
          </a:lstStyle>
          <a:p>
            <a:endParaRPr/>
          </a:p>
        </p:txBody>
      </p:sp>
    </p:spTree>
    <p:extLst>
      <p:ext uri="{BB962C8B-B14F-4D97-AF65-F5344CB8AC3E}">
        <p14:creationId xmlns:p14="http://schemas.microsoft.com/office/powerpoint/2010/main" val="198466994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233B28-EE23-221A-6BCE-B15DFD88509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76E37AC-A4A9-C295-F859-0017EEDFE387}"/>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492F01-997D-F221-1E64-128E19B57C8D}"/>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96523B0C-41CC-F2C5-8AA3-161B5B0C17C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17947C1-CFA3-C57D-D491-62226A0AFDAF}"/>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1164478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2A6528-6924-A2D2-C280-526602B7237F}"/>
              </a:ext>
            </a:extLst>
          </p:cNvPr>
          <p:cNvSpPr>
            <a:spLocks noGrp="1"/>
          </p:cNvSpPr>
          <p:nvPr>
            <p:ph type="title"/>
          </p:nvPr>
        </p:nvSpPr>
        <p:spPr>
          <a:xfrm>
            <a:off x="623888" y="1282304"/>
            <a:ext cx="7886700" cy="2139553"/>
          </a:xfrm>
        </p:spPr>
        <p:txBody>
          <a:bodyPr anchor="b"/>
          <a:lstStyle>
            <a:lvl1pPr>
              <a:defRPr sz="45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88D90A77-31E7-F3B7-EED8-F7D2539B284E}"/>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54554D0-5C34-1EED-C053-7085D0CDCC15}"/>
              </a:ext>
            </a:extLst>
          </p:cNvPr>
          <p:cNvSpPr>
            <a:spLocks noGrp="1"/>
          </p:cNvSpPr>
          <p:nvPr>
            <p:ph type="dt" sz="half" idx="10"/>
          </p:nvPr>
        </p:nvSpPr>
        <p:spPr/>
        <p:txBody>
          <a:bodyPr/>
          <a:lstStyle/>
          <a:p>
            <a:endParaRPr lang="it-IT"/>
          </a:p>
        </p:txBody>
      </p:sp>
      <p:sp>
        <p:nvSpPr>
          <p:cNvPr id="5" name="Segnaposto piè di pagina 4">
            <a:extLst>
              <a:ext uri="{FF2B5EF4-FFF2-40B4-BE49-F238E27FC236}">
                <a16:creationId xmlns:a16="http://schemas.microsoft.com/office/drawing/2014/main" id="{BDA832B4-4ECB-2A4A-A390-5B408BF44A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ED63766-4ABF-5EB8-0758-61C9C2BEEFBB}"/>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257011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370DD3-3DE0-9AC6-DEBA-8E363B1CA14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956D580D-8F8A-F062-ABBD-C60DF2AF063E}"/>
              </a:ext>
            </a:extLst>
          </p:cNvPr>
          <p:cNvSpPr>
            <a:spLocks noGrp="1"/>
          </p:cNvSpPr>
          <p:nvPr>
            <p:ph sz="half" idx="1"/>
          </p:nvPr>
        </p:nvSpPr>
        <p:spPr>
          <a:xfrm>
            <a:off x="6286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2DD5AAB-5C0F-261E-D221-940EDEDF8D44}"/>
              </a:ext>
            </a:extLst>
          </p:cNvPr>
          <p:cNvSpPr>
            <a:spLocks noGrp="1"/>
          </p:cNvSpPr>
          <p:nvPr>
            <p:ph sz="half" idx="2"/>
          </p:nvPr>
        </p:nvSpPr>
        <p:spPr>
          <a:xfrm>
            <a:off x="4629150" y="1369219"/>
            <a:ext cx="3886200" cy="326350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013ECC1-7562-271E-4031-DC8E719A0631}"/>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4FC841A1-5DCD-1D8F-1F54-535DDBBD9A8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FA17F8B-4D21-59DA-87D4-8A1808620633}"/>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205078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50D236-F2ED-9AD5-58D5-9E7C8F081F41}"/>
              </a:ext>
            </a:extLst>
          </p:cNvPr>
          <p:cNvSpPr>
            <a:spLocks noGrp="1"/>
          </p:cNvSpPr>
          <p:nvPr>
            <p:ph type="title"/>
          </p:nvPr>
        </p:nvSpPr>
        <p:spPr>
          <a:xfrm>
            <a:off x="629841" y="273844"/>
            <a:ext cx="7886700" cy="994172"/>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A7A26BF-D0E5-6A5C-994C-1BE6F54FCD6C}"/>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2E7EE674-7F92-028F-2496-EF2F19F27655}"/>
              </a:ext>
            </a:extLst>
          </p:cNvPr>
          <p:cNvSpPr>
            <a:spLocks noGrp="1"/>
          </p:cNvSpPr>
          <p:nvPr>
            <p:ph sz="half" idx="2"/>
          </p:nvPr>
        </p:nvSpPr>
        <p:spPr>
          <a:xfrm>
            <a:off x="629842" y="1878806"/>
            <a:ext cx="3868340"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5898C712-9509-6876-9EB3-8F96E3D56147}"/>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CF6D148-51B1-C18C-32E9-ECC8F2297D7A}"/>
              </a:ext>
            </a:extLst>
          </p:cNvPr>
          <p:cNvSpPr>
            <a:spLocks noGrp="1"/>
          </p:cNvSpPr>
          <p:nvPr>
            <p:ph sz="quarter" idx="4"/>
          </p:nvPr>
        </p:nvSpPr>
        <p:spPr>
          <a:xfrm>
            <a:off x="4629150" y="1878806"/>
            <a:ext cx="3887391" cy="276344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7B8DC759-E077-1E94-D89C-4BDD5482D7A8}"/>
              </a:ext>
            </a:extLst>
          </p:cNvPr>
          <p:cNvSpPr>
            <a:spLocks noGrp="1"/>
          </p:cNvSpPr>
          <p:nvPr>
            <p:ph type="dt" sz="half" idx="10"/>
          </p:nvPr>
        </p:nvSpPr>
        <p:spPr/>
        <p:txBody>
          <a:bodyPr/>
          <a:lstStyle/>
          <a:p>
            <a:endParaRPr lang="it-IT"/>
          </a:p>
        </p:txBody>
      </p:sp>
      <p:sp>
        <p:nvSpPr>
          <p:cNvPr id="8" name="Segnaposto piè di pagina 7">
            <a:extLst>
              <a:ext uri="{FF2B5EF4-FFF2-40B4-BE49-F238E27FC236}">
                <a16:creationId xmlns:a16="http://schemas.microsoft.com/office/drawing/2014/main" id="{D7B09EA4-28CB-D31D-9775-2083EC9DAD3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CD85A8E9-B71C-875F-EF8B-5E939E7CDB61}"/>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3277740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600C99-62D7-1A76-9E84-6B5018DE51E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E9121A44-E2D8-8269-12C2-D9F43F098214}"/>
              </a:ext>
            </a:extLst>
          </p:cNvPr>
          <p:cNvSpPr>
            <a:spLocks noGrp="1"/>
          </p:cNvSpPr>
          <p:nvPr>
            <p:ph type="dt" sz="half" idx="10"/>
          </p:nvPr>
        </p:nvSpPr>
        <p:spPr/>
        <p:txBody>
          <a:bodyPr/>
          <a:lstStyle/>
          <a:p>
            <a:endParaRPr lang="it-IT"/>
          </a:p>
        </p:txBody>
      </p:sp>
      <p:sp>
        <p:nvSpPr>
          <p:cNvPr id="4" name="Segnaposto piè di pagina 3">
            <a:extLst>
              <a:ext uri="{FF2B5EF4-FFF2-40B4-BE49-F238E27FC236}">
                <a16:creationId xmlns:a16="http://schemas.microsoft.com/office/drawing/2014/main" id="{60E4A040-9100-367C-A175-B69BA5C8B75E}"/>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EBC8172-17BD-5F1F-B13B-835872B59F30}"/>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1852276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A0C0FB01-6E9A-EAA9-68EE-D5246F81B17E}"/>
              </a:ext>
            </a:extLst>
          </p:cNvPr>
          <p:cNvSpPr>
            <a:spLocks noGrp="1"/>
          </p:cNvSpPr>
          <p:nvPr>
            <p:ph type="dt" sz="half" idx="10"/>
          </p:nvPr>
        </p:nvSpPr>
        <p:spPr/>
        <p:txBody>
          <a:bodyPr/>
          <a:lstStyle/>
          <a:p>
            <a:endParaRPr lang="it-IT"/>
          </a:p>
        </p:txBody>
      </p:sp>
      <p:sp>
        <p:nvSpPr>
          <p:cNvPr id="3" name="Segnaposto piè di pagina 2">
            <a:extLst>
              <a:ext uri="{FF2B5EF4-FFF2-40B4-BE49-F238E27FC236}">
                <a16:creationId xmlns:a16="http://schemas.microsoft.com/office/drawing/2014/main" id="{1C5EE61E-A304-34BF-80D5-3BE9CBE0494F}"/>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38ABF3A-E562-EF51-9E5A-270D8EF8023A}"/>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2872340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D3105B-8C4B-EE96-17E3-56171A6EDE6D}"/>
              </a:ext>
            </a:extLst>
          </p:cNvPr>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C552139-1DE5-735A-4A22-3C39F1AEEE19}"/>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1C8B1DB-A532-205A-74F1-4B94DEB7B22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9918FC4-A187-92FE-65E6-41072EAA7CEC}"/>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ACE205F8-0910-C753-1E76-392ADBE81A7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CF287F3-376E-292F-24B8-7F22D791349F}"/>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287571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6624E9-6B6A-952F-217A-8B38AFCEC240}"/>
              </a:ext>
            </a:extLst>
          </p:cNvPr>
          <p:cNvSpPr>
            <a:spLocks noGrp="1"/>
          </p:cNvSpPr>
          <p:nvPr>
            <p:ph type="title"/>
          </p:nvPr>
        </p:nvSpPr>
        <p:spPr>
          <a:xfrm>
            <a:off x="629841" y="342900"/>
            <a:ext cx="2949178" cy="1200150"/>
          </a:xfrm>
        </p:spPr>
        <p:txBody>
          <a:bodyPr anchor="b"/>
          <a:lstStyle>
            <a:lvl1pPr>
              <a:defRPr sz="24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6A68D006-FE22-A699-E491-40386B892EA6}"/>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a:extLst>
              <a:ext uri="{FF2B5EF4-FFF2-40B4-BE49-F238E27FC236}">
                <a16:creationId xmlns:a16="http://schemas.microsoft.com/office/drawing/2014/main" id="{604FBBA0-521C-E983-19F5-FC16E84B4DC5}"/>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48A3C56-3CF2-D19F-9FFD-FBF13B57E636}"/>
              </a:ext>
            </a:extLst>
          </p:cNvPr>
          <p:cNvSpPr>
            <a:spLocks noGrp="1"/>
          </p:cNvSpPr>
          <p:nvPr>
            <p:ph type="dt" sz="half" idx="10"/>
          </p:nvPr>
        </p:nvSpPr>
        <p:spPr/>
        <p:txBody>
          <a:bodyPr/>
          <a:lstStyle/>
          <a:p>
            <a:endParaRPr lang="it-IT"/>
          </a:p>
        </p:txBody>
      </p:sp>
      <p:sp>
        <p:nvSpPr>
          <p:cNvPr id="6" name="Segnaposto piè di pagina 5">
            <a:extLst>
              <a:ext uri="{FF2B5EF4-FFF2-40B4-BE49-F238E27FC236}">
                <a16:creationId xmlns:a16="http://schemas.microsoft.com/office/drawing/2014/main" id="{280D4FCA-BCA2-DAE3-8605-071D299ED2A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980A0F8-6714-EEAC-2D06-3AD9F3D64586}"/>
              </a:ext>
            </a:extLst>
          </p:cNvPr>
          <p:cNvSpPr>
            <a:spLocks noGrp="1"/>
          </p:cNvSpPr>
          <p:nvPr>
            <p:ph type="sldNum" sz="quarter" idx="12"/>
          </p:nvPr>
        </p:nvSpPr>
        <p:spPr/>
        <p:txBody>
          <a:bodyPr/>
          <a:lstStyle/>
          <a:p>
            <a:fld id="{12263544-D139-4617-988F-6B90DEFFEB3E}" type="slidenum">
              <a:rPr lang="it-IT" smtClean="0"/>
              <a:t>‹N›</a:t>
            </a:fld>
            <a:endParaRPr lang="it-IT"/>
          </a:p>
        </p:txBody>
      </p:sp>
    </p:spTree>
    <p:extLst>
      <p:ext uri="{BB962C8B-B14F-4D97-AF65-F5344CB8AC3E}">
        <p14:creationId xmlns:p14="http://schemas.microsoft.com/office/powerpoint/2010/main" val="2123155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theme" Target="../theme/theme1.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A3B898E-0093-2D9C-BADA-9AAD11E6322C}"/>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10FFF21-87B9-004E-E675-51E51E15EF34}"/>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11497C-A225-1CB8-822C-3CAE951C84F6}"/>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endParaRPr lang="it-IT"/>
          </a:p>
        </p:txBody>
      </p:sp>
      <p:sp>
        <p:nvSpPr>
          <p:cNvPr id="5" name="Segnaposto piè di pagina 4">
            <a:extLst>
              <a:ext uri="{FF2B5EF4-FFF2-40B4-BE49-F238E27FC236}">
                <a16:creationId xmlns:a16="http://schemas.microsoft.com/office/drawing/2014/main" id="{3B82A817-D3DE-4DD1-A704-A90B53082872}"/>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39C131E7-244D-E777-F708-8F62BF89060D}"/>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12263544-D139-4617-988F-6B90DEFFEB3E}" type="slidenum">
              <a:rPr lang="it-IT" smtClean="0"/>
              <a:t>‹N›</a:t>
            </a:fld>
            <a:endParaRPr lang="it-IT"/>
          </a:p>
        </p:txBody>
      </p:sp>
    </p:spTree>
    <p:extLst>
      <p:ext uri="{BB962C8B-B14F-4D97-AF65-F5344CB8AC3E}">
        <p14:creationId xmlns:p14="http://schemas.microsoft.com/office/powerpoint/2010/main" val="1260807461"/>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2.xml" /></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 /><Relationship Id="rId1" Type="http://schemas.openxmlformats.org/officeDocument/2006/relationships/slideLayout" Target="../slideLayouts/slideLayout14.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14.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14.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14.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14.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14.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14.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14.xml" /></Relationships>
</file>

<file path=ppt/slides/_rels/slide18.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8.xml" /><Relationship Id="rId1" Type="http://schemas.openxmlformats.org/officeDocument/2006/relationships/slideLayout" Target="../slideLayouts/slideLayout1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14.xml" /></Relationships>
</file>

<file path=ppt/slides/_rels/slide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2.xml" /><Relationship Id="rId1" Type="http://schemas.openxmlformats.org/officeDocument/2006/relationships/slideLayout" Target="../slideLayouts/slideLayout1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14.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14.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14.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14.xml" /></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 /><Relationship Id="rId1" Type="http://schemas.openxmlformats.org/officeDocument/2006/relationships/slideLayout" Target="../slideLayouts/slideLayout14.xml" /></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 /><Relationship Id="rId1" Type="http://schemas.openxmlformats.org/officeDocument/2006/relationships/slideLayout" Target="../slideLayouts/slideLayout14.xml" /></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 /><Relationship Id="rId1" Type="http://schemas.openxmlformats.org/officeDocument/2006/relationships/slideLayout" Target="../slideLayouts/slideLayout14.xml" /></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 /><Relationship Id="rId1" Type="http://schemas.openxmlformats.org/officeDocument/2006/relationships/slideLayout" Target="../slideLayouts/slideLayout14.xml" /></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 /><Relationship Id="rId1" Type="http://schemas.openxmlformats.org/officeDocument/2006/relationships/slideLayout" Target="../slideLayouts/slideLayout14.xml" /></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 /><Relationship Id="rId1" Type="http://schemas.openxmlformats.org/officeDocument/2006/relationships/slideLayout" Target="../slideLayouts/slideLayout14.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13.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13.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14.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14.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14.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14.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1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4"/>
        <p:cNvGrpSpPr/>
        <p:nvPr/>
      </p:nvGrpSpPr>
      <p:grpSpPr>
        <a:xfrm>
          <a:off x="0" y="0"/>
          <a:ext cx="0" cy="0"/>
          <a:chOff x="0" y="0"/>
          <a:chExt cx="0" cy="0"/>
        </a:xfrm>
      </p:grpSpPr>
      <p:sp useBgFill="1">
        <p:nvSpPr>
          <p:cNvPr id="130" name="Rectangle 12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2" name="Rectangle 13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33094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4" name="Rectangle 13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413971"/>
            <a:ext cx="8249304" cy="34639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25" name="Google Shape;125;g2fc0bd0c6f4_0_9"/>
          <p:cNvSpPr txBox="1">
            <a:spLocks noGrp="1"/>
          </p:cNvSpPr>
          <p:nvPr>
            <p:ph type="title"/>
          </p:nvPr>
        </p:nvSpPr>
        <p:spPr>
          <a:xfrm>
            <a:off x="1143000" y="970003"/>
            <a:ext cx="6858000" cy="2455944"/>
          </a:xfrm>
          <a:prstGeom prst="rect">
            <a:avLst/>
          </a:prstGeom>
        </p:spPr>
        <p:txBody>
          <a:bodyPr spcFirstLastPara="1" vert="horz" lIns="91440" tIns="45720" rIns="91440" bIns="45720" rtlCol="0" anchor="ctr" anchorCtr="0">
            <a:normAutofit/>
          </a:bodyPr>
          <a:lstStyle/>
          <a:p>
            <a:pPr marL="0" lvl="0" indent="0" algn="ctr" defTabSz="914400">
              <a:lnSpc>
                <a:spcPct val="90000"/>
              </a:lnSpc>
              <a:spcBef>
                <a:spcPct val="0"/>
              </a:spcBef>
              <a:spcAft>
                <a:spcPts val="0"/>
              </a:spcAft>
              <a:buSzPts val="1400"/>
            </a:pPr>
            <a:r>
              <a:rPr lang="it-IT" sz="3600" kern="1200" noProof="0" dirty="0">
                <a:solidFill>
                  <a:schemeClr val="tx1"/>
                </a:solidFill>
                <a:latin typeface="+mn-lt"/>
                <a:ea typeface="+mj-ea"/>
                <a:cs typeface="+mj-cs"/>
              </a:rPr>
              <a:t>L’esame di maturità </a:t>
            </a:r>
            <a:r>
              <a:rPr lang="it-IT" sz="3200" kern="1200" noProof="0" dirty="0">
                <a:solidFill>
                  <a:schemeClr val="tx1"/>
                </a:solidFill>
                <a:latin typeface="+mj-lt"/>
                <a:ea typeface="+mj-ea"/>
                <a:cs typeface="+mj-cs"/>
              </a:rPr>
              <a:t>2025/2026</a:t>
            </a:r>
            <a:br>
              <a:rPr lang="it-IT" sz="2200" kern="1200" noProof="0" dirty="0">
                <a:solidFill>
                  <a:schemeClr val="tx1"/>
                </a:solidFill>
                <a:latin typeface="+mj-lt"/>
                <a:ea typeface="+mj-ea"/>
                <a:cs typeface="+mj-cs"/>
              </a:rPr>
            </a:br>
            <a:endParaRPr lang="it-IT" sz="2200" kern="1200" noProof="0" dirty="0">
              <a:solidFill>
                <a:schemeClr val="tx1"/>
              </a:solidFill>
              <a:latin typeface="+mj-lt"/>
              <a:ea typeface="+mj-ea"/>
              <a:cs typeface="+mj-cs"/>
            </a:endParaRPr>
          </a:p>
          <a:p>
            <a:pPr algn="ctr" defTabSz="914400">
              <a:lnSpc>
                <a:spcPct val="90000"/>
              </a:lnSpc>
              <a:spcBef>
                <a:spcPct val="0"/>
              </a:spcBef>
            </a:pPr>
            <a:r>
              <a:rPr lang="it-IT" sz="2200" kern="1200" noProof="0" dirty="0">
                <a:solidFill>
                  <a:schemeClr val="tx1"/>
                </a:solidFill>
                <a:latin typeface="+mj-lt"/>
                <a:ea typeface="+mj-ea"/>
                <a:cs typeface="+mj-cs"/>
              </a:rPr>
              <a:t>dott.ssa Flaminia Giorda </a:t>
            </a:r>
            <a:br>
              <a:rPr lang="it-IT" sz="2200" dirty="0">
                <a:solidFill>
                  <a:schemeClr val="tx1"/>
                </a:solidFill>
                <a:latin typeface="+mj-lt"/>
                <a:ea typeface="+mj-ea"/>
                <a:cs typeface="+mj-cs"/>
              </a:rPr>
            </a:br>
            <a:r>
              <a:rPr lang="it-IT" sz="2200" kern="1200" noProof="0" dirty="0">
                <a:solidFill>
                  <a:schemeClr val="tx1"/>
                </a:solidFill>
                <a:latin typeface="+mj-lt"/>
                <a:ea typeface="+mj-ea"/>
                <a:cs typeface="+mj-cs"/>
              </a:rPr>
              <a:t>coordinatrice nazionale servizio ispettivo MIM</a:t>
            </a:r>
          </a:p>
        </p:txBody>
      </p:sp>
      <p:cxnSp>
        <p:nvCxnSpPr>
          <p:cNvPr id="136" name="Straight Connector 13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4766031"/>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Immagine 2" descr="Immagine che contiene arte">
            <a:extLst>
              <a:ext uri="{FF2B5EF4-FFF2-40B4-BE49-F238E27FC236}">
                <a16:creationId xmlns:a16="http://schemas.microsoft.com/office/drawing/2014/main" id="{881EDAB6-068F-2BB1-D6BC-40508E7C9CFC}"/>
              </a:ext>
            </a:extLst>
          </p:cNvPr>
          <p:cNvPicPr>
            <a:picLocks noChangeAspect="1"/>
          </p:cNvPicPr>
          <p:nvPr/>
        </p:nvPicPr>
        <p:blipFill>
          <a:blip r:embed="rId3"/>
          <a:stretch>
            <a:fillRect/>
          </a:stretch>
        </p:blipFill>
        <p:spPr>
          <a:xfrm>
            <a:off x="589116" y="3972197"/>
            <a:ext cx="2054848" cy="75078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9"/>
        <p:cNvGrpSpPr/>
        <p:nvPr/>
      </p:nvGrpSpPr>
      <p:grpSpPr>
        <a:xfrm>
          <a:off x="0" y="0"/>
          <a:ext cx="0" cy="0"/>
          <a:chOff x="0" y="0"/>
          <a:chExt cx="0" cy="0"/>
        </a:xfrm>
      </p:grpSpPr>
      <p:sp useBgFill="1">
        <p:nvSpPr>
          <p:cNvPr id="216" name="Rectangle 215">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18" name="Group 217">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19" name="Rectangle 218">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0" name="Rectangle 219">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1" name="Rectangle 220">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23" name="Rectangle 222">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1" name="Google Shape;211;g37f25b23dee_0_12"/>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L’educazione civica</a:t>
            </a:r>
          </a:p>
        </p:txBody>
      </p:sp>
      <p:sp>
        <p:nvSpPr>
          <p:cNvPr id="210" name="Google Shape;210;g37f25b23dee_0_12"/>
          <p:cNvSpPr txBox="1">
            <a:spLocks noGrp="1"/>
          </p:cNvSpPr>
          <p:nvPr>
            <p:ph type="body" idx="1"/>
          </p:nvPr>
        </p:nvSpPr>
        <p:spPr>
          <a:xfrm>
            <a:off x="783771" y="1977656"/>
            <a:ext cx="7455989" cy="2705379"/>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500" noProof="0" dirty="0">
                <a:solidFill>
                  <a:schemeClr val="tx1"/>
                </a:solidFill>
                <a:latin typeface="+mn-lt"/>
                <a:ea typeface="+mn-ea"/>
                <a:cs typeface="+mn-cs"/>
              </a:rPr>
              <a:t>Sempre </a:t>
            </a:r>
            <a:r>
              <a:rPr lang="it-IT" sz="1500" dirty="0">
                <a:solidFill>
                  <a:schemeClr val="tx1"/>
                </a:solidFill>
                <a:latin typeface="+mn-lt"/>
                <a:ea typeface="+mn-ea"/>
                <a:cs typeface="+mn-cs"/>
              </a:rPr>
              <a:t>n</a:t>
            </a:r>
            <a:r>
              <a:rPr lang="it-IT" sz="1500" noProof="0" dirty="0" err="1">
                <a:solidFill>
                  <a:schemeClr val="tx1"/>
                </a:solidFill>
                <a:latin typeface="+mn-lt"/>
                <a:ea typeface="+mn-ea"/>
                <a:cs typeface="+mn-cs"/>
              </a:rPr>
              <a:t>ell’articolo</a:t>
            </a:r>
            <a:r>
              <a:rPr lang="it-IT" sz="1500" noProof="0" dirty="0">
                <a:solidFill>
                  <a:schemeClr val="tx1"/>
                </a:solidFill>
                <a:latin typeface="+mn-lt"/>
                <a:ea typeface="+mn-ea"/>
                <a:cs typeface="+mn-cs"/>
              </a:rPr>
              <a:t> 12 del d. lgs. 62/2017, </a:t>
            </a:r>
            <a:r>
              <a:rPr lang="it-IT" sz="1500" dirty="0">
                <a:solidFill>
                  <a:schemeClr val="tx1"/>
                </a:solidFill>
                <a:latin typeface="+mn-lt"/>
                <a:ea typeface="+mn-ea"/>
                <a:cs typeface="+mn-cs"/>
              </a:rPr>
              <a:t>a</a:t>
            </a:r>
            <a:r>
              <a:rPr lang="it-IT" sz="1500" noProof="0" dirty="0">
                <a:solidFill>
                  <a:schemeClr val="tx1"/>
                </a:solidFill>
                <a:latin typeface="+mn-lt"/>
                <a:ea typeface="+mn-ea"/>
                <a:cs typeface="+mn-cs"/>
              </a:rPr>
              <a:t>l comma 3 il riferimento all’insegnamento di “Cittadinanza e Costituzione” è sostituito con quello </a:t>
            </a:r>
            <a:r>
              <a:rPr lang="it-IT" sz="1500" dirty="0" err="1">
                <a:solidFill>
                  <a:schemeClr val="tx1"/>
                </a:solidFill>
                <a:latin typeface="+mn-lt"/>
                <a:ea typeface="+mn-ea"/>
                <a:cs typeface="+mn-cs"/>
              </a:rPr>
              <a:t>all'E</a:t>
            </a:r>
            <a:r>
              <a:rPr lang="it-IT" sz="1500" noProof="0" dirty="0" err="1">
                <a:solidFill>
                  <a:schemeClr val="tx1"/>
                </a:solidFill>
                <a:latin typeface="+mn-lt"/>
                <a:ea typeface="+mn-ea"/>
                <a:cs typeface="+mn-cs"/>
              </a:rPr>
              <a:t>ducazione</a:t>
            </a:r>
            <a:r>
              <a:rPr lang="it-IT" sz="1500" noProof="0" dirty="0">
                <a:solidFill>
                  <a:schemeClr val="tx1"/>
                </a:solidFill>
                <a:latin typeface="+mn-lt"/>
                <a:ea typeface="+mn-ea"/>
                <a:cs typeface="+mn-cs"/>
              </a:rPr>
              <a:t> civica: </a:t>
            </a:r>
            <a:r>
              <a:rPr lang="it-IT" sz="1500" b="1" i="1" noProof="0" dirty="0">
                <a:solidFill>
                  <a:schemeClr val="tx1"/>
                </a:solidFill>
                <a:latin typeface="+mn-lt"/>
                <a:ea typeface="+mn-ea"/>
                <a:cs typeface="+mn-cs"/>
              </a:rPr>
              <a:t>«L’esame di maturità tiene conto delle competenze maturate nell’ambito dell’insegnamento dell’educazione civica di cui alla legge 20 agosto 2019, n. 92»</a:t>
            </a:r>
            <a:r>
              <a:rPr lang="it-IT" sz="1500" noProof="0" dirty="0">
                <a:solidFill>
                  <a:schemeClr val="tx1"/>
                </a:solidFill>
                <a:latin typeface="+mn-lt"/>
                <a:ea typeface="+mn-ea"/>
                <a:cs typeface="+mn-cs"/>
              </a:rPr>
              <a:t>.</a:t>
            </a:r>
          </a:p>
          <a:p>
            <a:pPr marL="0" lvl="0" indent="0" defTabSz="914400">
              <a:lnSpc>
                <a:spcPct val="90000"/>
              </a:lnSpc>
              <a:spcBef>
                <a:spcPts val="0"/>
              </a:spcBef>
              <a:spcAft>
                <a:spcPts val="600"/>
              </a:spcAft>
              <a:buNone/>
            </a:pPr>
            <a:r>
              <a:rPr lang="it-IT" sz="1500" noProof="0" dirty="0">
                <a:solidFill>
                  <a:schemeClr val="tx1"/>
                </a:solidFill>
                <a:latin typeface="+mn-lt"/>
                <a:ea typeface="+mn-ea"/>
                <a:cs typeface="+mn-cs"/>
              </a:rPr>
              <a:t>Attenzione all’espressione: “</a:t>
            </a:r>
            <a:r>
              <a:rPr lang="it-IT" sz="1500" b="1" noProof="0" dirty="0">
                <a:solidFill>
                  <a:schemeClr val="tx1"/>
                </a:solidFill>
                <a:latin typeface="+mn-lt"/>
                <a:ea typeface="+mn-ea"/>
                <a:cs typeface="+mn-cs"/>
              </a:rPr>
              <a:t>le competenze maturate</a:t>
            </a:r>
            <a:r>
              <a:rPr lang="it-IT" sz="1500" noProof="0" dirty="0">
                <a:solidFill>
                  <a:schemeClr val="tx1"/>
                </a:solidFill>
                <a:latin typeface="+mn-lt"/>
                <a:ea typeface="+mn-ea"/>
                <a:cs typeface="+mn-cs"/>
              </a:rPr>
              <a:t>” (nel testo previgente erano “le attività svolte”); evidentemente esse rivestono un ruolo importante nella maturazione personale che l’esame è chiamato a verificare.</a:t>
            </a:r>
          </a:p>
          <a:p>
            <a:pPr marL="0" lvl="0" indent="0" defTabSz="914400">
              <a:lnSpc>
                <a:spcPct val="90000"/>
              </a:lnSpc>
              <a:spcBef>
                <a:spcPts val="0"/>
              </a:spcBef>
              <a:spcAft>
                <a:spcPts val="600"/>
              </a:spcAft>
              <a:buNone/>
            </a:pPr>
            <a:r>
              <a:rPr lang="it-IT" sz="1500" noProof="0" dirty="0">
                <a:solidFill>
                  <a:schemeClr val="tx1"/>
                </a:solidFill>
                <a:latin typeface="+mn-lt"/>
                <a:ea typeface="+mn-ea"/>
                <a:cs typeface="+mn-cs"/>
              </a:rPr>
              <a:t>Ritroviamo la stessa espressione nel comma 9 dell’art. 17, dedicato al colloquio: «</a:t>
            </a:r>
            <a:r>
              <a:rPr lang="it-IT" sz="1500" i="1" noProof="0" dirty="0">
                <a:solidFill>
                  <a:schemeClr val="tx1"/>
                </a:solidFill>
                <a:latin typeface="+mn-lt"/>
                <a:ea typeface="+mn-ea"/>
                <a:cs typeface="+mn-cs"/>
              </a:rPr>
              <a:t>La commissione d’esame tiene, altresì, conto delle </a:t>
            </a:r>
            <a:r>
              <a:rPr lang="it-IT" sz="1500" b="1" i="1" noProof="0" dirty="0">
                <a:solidFill>
                  <a:schemeClr val="tx1"/>
                </a:solidFill>
                <a:latin typeface="+mn-lt"/>
                <a:ea typeface="+mn-ea"/>
                <a:cs typeface="+mn-cs"/>
              </a:rPr>
              <a:t>competenze maturate nell’insegnamento trasversale dell’educazione civica</a:t>
            </a:r>
            <a:r>
              <a:rPr lang="it-IT" sz="1500" i="1" noProof="0" dirty="0">
                <a:solidFill>
                  <a:schemeClr val="tx1"/>
                </a:solidFill>
                <a:latin typeface="+mn-lt"/>
                <a:ea typeface="+mn-ea"/>
                <a:cs typeface="+mn-cs"/>
              </a:rPr>
              <a:t>, come definite nel curricolo d’istituto e documentate dalle attività indicate nel documento del consiglio di classe</a:t>
            </a:r>
            <a:r>
              <a:rPr lang="it-IT" sz="1500" i="1" dirty="0">
                <a:solidFill>
                  <a:schemeClr val="tx1"/>
                </a:solidFill>
                <a:latin typeface="+mn-lt"/>
                <a:ea typeface="+mn-ea"/>
                <a:cs typeface="+mn-cs"/>
              </a:rPr>
              <a:t>»</a:t>
            </a:r>
            <a:r>
              <a:rPr lang="it-IT" sz="1500" noProof="0" dirty="0">
                <a:solidFill>
                  <a:schemeClr val="tx1"/>
                </a:solidFill>
                <a:latin typeface="+mn-lt"/>
                <a:ea typeface="+mn-ea"/>
                <a:cs typeface="+mn-cs"/>
              </a:rPr>
              <a:t>.</a:t>
            </a:r>
          </a:p>
        </p:txBody>
      </p:sp>
      <p:cxnSp>
        <p:nvCxnSpPr>
          <p:cNvPr id="225" name="Straight Connector 224">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15"/>
        <p:cNvGrpSpPr/>
        <p:nvPr/>
      </p:nvGrpSpPr>
      <p:grpSpPr>
        <a:xfrm>
          <a:off x="0" y="0"/>
          <a:ext cx="0" cy="0"/>
          <a:chOff x="0" y="0"/>
          <a:chExt cx="0" cy="0"/>
        </a:xfrm>
      </p:grpSpPr>
      <p:sp useBgFill="1">
        <p:nvSpPr>
          <p:cNvPr id="222" name="Rectangle 221">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24" name="Group 223">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25" name="Rectangle 224">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6" name="Rectangle 225">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7" name="Rectangle 226">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29" name="Rectangle 228">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7" name="Google Shape;217;g37f25b23dee_0_22"/>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Commissioni più snelle</a:t>
            </a:r>
          </a:p>
        </p:txBody>
      </p:sp>
      <p:sp>
        <p:nvSpPr>
          <p:cNvPr id="216" name="Google Shape;216;g37f25b23dee_0_22"/>
          <p:cNvSpPr txBox="1">
            <a:spLocks noGrp="1"/>
          </p:cNvSpPr>
          <p:nvPr>
            <p:ph type="body" idx="1"/>
          </p:nvPr>
        </p:nvSpPr>
        <p:spPr>
          <a:xfrm>
            <a:off x="783771" y="1920241"/>
            <a:ext cx="7455989" cy="2686394"/>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La modifica dell’articolo 16 comma 4 prevede che: «</a:t>
            </a:r>
            <a:r>
              <a:rPr lang="it-IT" sz="1600" i="1" noProof="0" dirty="0">
                <a:solidFill>
                  <a:schemeClr val="tx1"/>
                </a:solidFill>
                <a:latin typeface="+mn-lt"/>
                <a:ea typeface="+mn-ea"/>
                <a:cs typeface="+mn-cs"/>
              </a:rPr>
              <a:t>Presso le istituzioni scolastiche statali e paritarie sedi di esame, sono costituite commissioni d'esame, una ogni due classi, presiedute da un presidente esterno all'istituzione scolastica e composte da </a:t>
            </a:r>
            <a:r>
              <a:rPr lang="it-IT" sz="1600" b="1" i="1" noProof="0" dirty="0">
                <a:solidFill>
                  <a:schemeClr val="tx1"/>
                </a:solidFill>
                <a:latin typeface="+mn-lt"/>
                <a:ea typeface="+mn-ea"/>
                <a:cs typeface="+mn-cs"/>
              </a:rPr>
              <a:t>due </a:t>
            </a:r>
            <a:r>
              <a:rPr lang="it-IT" sz="1600" i="1" noProof="0" dirty="0">
                <a:solidFill>
                  <a:schemeClr val="tx1"/>
                </a:solidFill>
                <a:latin typeface="+mn-lt"/>
                <a:ea typeface="+mn-ea"/>
                <a:cs typeface="+mn-cs"/>
              </a:rPr>
              <a:t>membri esterni e, per ciascuna delle due classi, da </a:t>
            </a:r>
            <a:r>
              <a:rPr lang="it-IT" sz="1600" b="1" i="1" noProof="0" dirty="0">
                <a:solidFill>
                  <a:schemeClr val="tx1"/>
                </a:solidFill>
                <a:latin typeface="+mn-lt"/>
                <a:ea typeface="+mn-ea"/>
                <a:cs typeface="+mn-cs"/>
              </a:rPr>
              <a:t>due </a:t>
            </a:r>
            <a:r>
              <a:rPr lang="it-IT" sz="1600" i="1" noProof="0" dirty="0">
                <a:solidFill>
                  <a:schemeClr val="tx1"/>
                </a:solidFill>
                <a:latin typeface="+mn-lt"/>
                <a:ea typeface="+mn-ea"/>
                <a:cs typeface="+mn-cs"/>
              </a:rPr>
              <a:t>membri interni, </a:t>
            </a:r>
            <a:r>
              <a:rPr lang="it-IT" sz="1600" b="1" i="1" noProof="0" dirty="0">
                <a:solidFill>
                  <a:schemeClr val="tx1"/>
                </a:solidFill>
                <a:latin typeface="+mn-lt"/>
                <a:ea typeface="+mn-ea"/>
                <a:cs typeface="+mn-cs"/>
              </a:rPr>
              <a:t>afferenti alle aree disciplinari individuate con decreto del Ministro dell'istruzione e del merito</a:t>
            </a:r>
            <a:r>
              <a:rPr lang="it-IT" sz="1600" b="1" dirty="0">
                <a:solidFill>
                  <a:schemeClr val="tx1"/>
                </a:solidFill>
                <a:latin typeface="+mn-lt"/>
                <a:ea typeface="+mn-ea"/>
                <a:cs typeface="+mn-cs"/>
              </a:rPr>
              <a:t>». </a:t>
            </a:r>
            <a:r>
              <a:rPr lang="it-IT" sz="1600" dirty="0">
                <a:solidFill>
                  <a:schemeClr val="tx1"/>
                </a:solidFill>
                <a:latin typeface="+mn-lt"/>
                <a:ea typeface="+mn-ea"/>
                <a:cs typeface="+mn-cs"/>
              </a:rPr>
              <a:t>La norma:</a:t>
            </a:r>
            <a:r>
              <a:rPr lang="it-IT" sz="1600" noProof="0" dirty="0">
                <a:solidFill>
                  <a:schemeClr val="tx1"/>
                </a:solidFill>
                <a:latin typeface="+mn-lt"/>
                <a:ea typeface="+mn-ea"/>
                <a:cs typeface="+mn-cs"/>
              </a:rPr>
              <a:t> </a:t>
            </a:r>
          </a:p>
          <a:p>
            <a:pPr marL="514350" indent="-285750" defTabSz="914400">
              <a:lnSpc>
                <a:spcPct val="90000"/>
              </a:lnSpc>
              <a:spcAft>
                <a:spcPts val="600"/>
              </a:spcAft>
              <a:buSzPts val="1600"/>
            </a:pPr>
            <a:r>
              <a:rPr lang="it-IT" sz="1600" noProof="0" dirty="0">
                <a:solidFill>
                  <a:schemeClr val="tx1"/>
                </a:solidFill>
                <a:latin typeface="+mn-lt"/>
                <a:ea typeface="+mn-ea"/>
                <a:cs typeface="+mn-cs"/>
              </a:rPr>
              <a:t>riduce il numero dei commissari </a:t>
            </a:r>
          </a:p>
          <a:p>
            <a:pPr marL="514350" indent="-285750" defTabSz="914400">
              <a:lnSpc>
                <a:spcPct val="90000"/>
              </a:lnSpc>
              <a:spcAft>
                <a:spcPts val="600"/>
              </a:spcAft>
              <a:buSzPts val="1600"/>
            </a:pPr>
            <a:r>
              <a:rPr lang="it-IT" sz="1600" noProof="0" dirty="0">
                <a:solidFill>
                  <a:schemeClr val="tx1"/>
                </a:solidFill>
                <a:latin typeface="+mn-lt"/>
                <a:ea typeface="+mn-ea"/>
                <a:cs typeface="+mn-cs"/>
              </a:rPr>
              <a:t>prevede uno specifico decreto ministeriale che identifichi le aree disciplinari cui le discipline affidate ai commissari afferiscono (si ricorda che il precedente dm relativo alle aree disciplinari era il n. 319 del 2015)</a:t>
            </a:r>
          </a:p>
        </p:txBody>
      </p:sp>
      <p:cxnSp>
        <p:nvCxnSpPr>
          <p:cNvPr id="231" name="Straight Connector 23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21"/>
        <p:cNvGrpSpPr/>
        <p:nvPr/>
      </p:nvGrpSpPr>
      <p:grpSpPr>
        <a:xfrm>
          <a:off x="0" y="0"/>
          <a:ext cx="0" cy="0"/>
          <a:chOff x="0" y="0"/>
          <a:chExt cx="0" cy="0"/>
        </a:xfrm>
      </p:grpSpPr>
      <p:sp useBgFill="1">
        <p:nvSpPr>
          <p:cNvPr id="228" name="Rectangle 22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30" name="Group 22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31" name="Rectangle 23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32" name="Rectangle 23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33" name="Rectangle 23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35" name="Rectangle 23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3" name="Google Shape;223;g37f25b23dee_0_17"/>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Validità dell’esame</a:t>
            </a:r>
          </a:p>
        </p:txBody>
      </p:sp>
      <p:sp>
        <p:nvSpPr>
          <p:cNvPr id="222" name="Google Shape;222;g37f25b23dee_0_17"/>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All’articolo 17 del d. lgs. 62/2017 è aggiunto il comma 2- bis:</a:t>
            </a:r>
          </a:p>
          <a:p>
            <a:pPr marL="0" lvl="0" indent="0" defTabSz="914400">
              <a:lnSpc>
                <a:spcPct val="90000"/>
              </a:lnSpc>
              <a:spcBef>
                <a:spcPts val="0"/>
              </a:spcBef>
              <a:spcAft>
                <a:spcPts val="600"/>
              </a:spcAft>
              <a:buNone/>
            </a:pPr>
            <a:r>
              <a:rPr lang="it-IT" sz="1800" b="1" i="1" noProof="0" dirty="0">
                <a:solidFill>
                  <a:schemeClr val="tx1"/>
                </a:solidFill>
                <a:latin typeface="+mn-lt"/>
                <a:ea typeface="+mn-ea"/>
                <a:cs typeface="+mn-cs"/>
              </a:rPr>
              <a:t>«2-bis. L’esame di maturità è validamente sostenuto se il candidato ha regolarmente svolto tutte le prove di cui al comma 2».</a:t>
            </a:r>
            <a:endParaRPr lang="it-IT" sz="1800" noProof="0" dirty="0">
              <a:solidFill>
                <a:schemeClr val="tx1"/>
              </a:solidFill>
              <a:latin typeface="+mn-lt"/>
              <a:ea typeface="+mn-ea"/>
              <a:cs typeface="+mn-cs"/>
            </a:endParaRPr>
          </a:p>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La disposizione, più volte annunciata dal Ministro, mira a contrastare il fenomeno dei candidati che si rifiutano di sostenere la prova orale.</a:t>
            </a:r>
          </a:p>
          <a:p>
            <a:pPr marL="0" lvl="0" indent="0" defTabSz="914400">
              <a:lnSpc>
                <a:spcPct val="90000"/>
              </a:lnSpc>
              <a:spcBef>
                <a:spcPts val="0"/>
              </a:spcBef>
              <a:spcAft>
                <a:spcPts val="600"/>
              </a:spcAft>
              <a:buNone/>
            </a:pPr>
            <a:r>
              <a:rPr lang="it-IT" sz="1800" dirty="0">
                <a:solidFill>
                  <a:schemeClr val="tx1"/>
                </a:solidFill>
                <a:latin typeface="+mn-lt"/>
                <a:ea typeface="+mn-ea"/>
                <a:cs typeface="+mn-cs"/>
              </a:rPr>
              <a:t>Essa è richiamata nell’art. 2 comma 2 del dm 13/2026 (decreto materie).</a:t>
            </a:r>
            <a:endParaRPr lang="it-IT" sz="1800" noProof="0" dirty="0">
              <a:solidFill>
                <a:schemeClr val="tx1"/>
              </a:solidFill>
              <a:latin typeface="+mn-lt"/>
              <a:ea typeface="+mn-ea"/>
              <a:cs typeface="+mn-cs"/>
            </a:endParaRPr>
          </a:p>
        </p:txBody>
      </p:sp>
      <p:cxnSp>
        <p:nvCxnSpPr>
          <p:cNvPr id="237" name="Straight Connector 23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27"/>
        <p:cNvGrpSpPr/>
        <p:nvPr/>
      </p:nvGrpSpPr>
      <p:grpSpPr>
        <a:xfrm>
          <a:off x="0" y="0"/>
          <a:ext cx="0" cy="0"/>
          <a:chOff x="0" y="0"/>
          <a:chExt cx="0" cy="0"/>
        </a:xfrm>
      </p:grpSpPr>
      <p:sp useBgFill="1">
        <p:nvSpPr>
          <p:cNvPr id="234" name="Rectangle 233">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36" name="Group 23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37" name="Rectangle 236">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38" name="Rectangle 23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39" name="Rectangle 238">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41" name="Rectangle 240">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29" name="Google Shape;229;g37f25b23dee_0_35"/>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“decreto materie”</a:t>
            </a:r>
          </a:p>
        </p:txBody>
      </p:sp>
      <p:sp>
        <p:nvSpPr>
          <p:cNvPr id="228" name="Google Shape;228;g37f25b23dee_0_35"/>
          <p:cNvSpPr txBox="1">
            <a:spLocks noGrp="1"/>
          </p:cNvSpPr>
          <p:nvPr>
            <p:ph type="body" idx="1"/>
          </p:nvPr>
        </p:nvSpPr>
        <p:spPr>
          <a:xfrm>
            <a:off x="783771" y="1920241"/>
            <a:ext cx="7455989" cy="2686394"/>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buNone/>
            </a:pPr>
            <a:r>
              <a:rPr lang="it-IT" sz="1600" noProof="0" dirty="0">
                <a:solidFill>
                  <a:schemeClr val="tx1"/>
                </a:solidFill>
                <a:latin typeface="+mn-lt"/>
                <a:ea typeface="+mn-ea"/>
                <a:cs typeface="+mn-cs"/>
              </a:rPr>
              <a:t>La riformulazione del comma 7 del medesimo articolo 17 affida a un decreto del Ministro dell’istruzione e del merito (il cosiddetto “</a:t>
            </a:r>
            <a:r>
              <a:rPr lang="it-IT" sz="1600" b="1" noProof="0" dirty="0">
                <a:solidFill>
                  <a:schemeClr val="tx1"/>
                </a:solidFill>
                <a:latin typeface="+mn-lt"/>
                <a:ea typeface="+mn-ea"/>
                <a:cs typeface="+mn-cs"/>
              </a:rPr>
              <a:t>decreto materie</a:t>
            </a:r>
            <a:r>
              <a:rPr lang="it-IT" sz="1600" noProof="0" dirty="0">
                <a:solidFill>
                  <a:schemeClr val="tx1"/>
                </a:solidFill>
                <a:latin typeface="+mn-lt"/>
                <a:ea typeface="+mn-ea"/>
                <a:cs typeface="+mn-cs"/>
              </a:rPr>
              <a:t>”, da emanare </a:t>
            </a:r>
            <a:r>
              <a:rPr lang="it-IT" sz="1600" b="1" noProof="0" dirty="0">
                <a:solidFill>
                  <a:schemeClr val="tx1"/>
                </a:solidFill>
                <a:latin typeface="+mn-lt"/>
                <a:ea typeface="+mn-ea"/>
                <a:cs typeface="+mn-cs"/>
              </a:rPr>
              <a:t>entro il mese di gennaio</a:t>
            </a:r>
            <a:r>
              <a:rPr lang="it-IT" sz="1600" noProof="0" dirty="0">
                <a:solidFill>
                  <a:schemeClr val="tx1"/>
                </a:solidFill>
                <a:latin typeface="+mn-lt"/>
                <a:ea typeface="+mn-ea"/>
                <a:cs typeface="+mn-cs"/>
              </a:rPr>
              <a:t>) l’individuazione: </a:t>
            </a:r>
          </a:p>
          <a:p>
            <a:pPr marL="514350" indent="-285750" defTabSz="914400">
              <a:lnSpc>
                <a:spcPct val="90000"/>
              </a:lnSpc>
              <a:buSzPts val="1600"/>
            </a:pPr>
            <a:r>
              <a:rPr lang="it-IT" sz="1600" noProof="0" dirty="0">
                <a:solidFill>
                  <a:schemeClr val="tx1"/>
                </a:solidFill>
                <a:latin typeface="+mn-lt"/>
                <a:ea typeface="+mn-ea"/>
                <a:cs typeface="+mn-cs"/>
              </a:rPr>
              <a:t>delle discipline </a:t>
            </a:r>
            <a:r>
              <a:rPr lang="it-IT" sz="1600" b="1" noProof="0" dirty="0">
                <a:solidFill>
                  <a:schemeClr val="tx1"/>
                </a:solidFill>
                <a:latin typeface="+mn-lt"/>
                <a:ea typeface="+mn-ea"/>
                <a:cs typeface="+mn-cs"/>
              </a:rPr>
              <a:t>oggetto della seconda prova</a:t>
            </a:r>
            <a:r>
              <a:rPr lang="it-IT" sz="1600" noProof="0" dirty="0">
                <a:solidFill>
                  <a:schemeClr val="tx1"/>
                </a:solidFill>
                <a:latin typeface="+mn-lt"/>
                <a:ea typeface="+mn-ea"/>
                <a:cs typeface="+mn-cs"/>
              </a:rPr>
              <a:t>, nell’ambito delle materie caratterizzanti i percorsi di studio </a:t>
            </a:r>
          </a:p>
          <a:p>
            <a:pPr marL="514350" indent="-285750" defTabSz="914400">
              <a:lnSpc>
                <a:spcPct val="90000"/>
              </a:lnSpc>
              <a:buSzPts val="1600"/>
            </a:pPr>
            <a:r>
              <a:rPr lang="it-IT" sz="1600" noProof="0" dirty="0">
                <a:solidFill>
                  <a:schemeClr val="tx1"/>
                </a:solidFill>
                <a:latin typeface="+mn-lt"/>
                <a:ea typeface="+mn-ea"/>
                <a:cs typeface="+mn-cs"/>
              </a:rPr>
              <a:t>dell’eventuale disciplina oggetto di una terza prova scritta per specifici indirizzi di studio </a:t>
            </a:r>
          </a:p>
          <a:p>
            <a:pPr marL="514350" indent="-285750" defTabSz="914400">
              <a:lnSpc>
                <a:spcPct val="90000"/>
              </a:lnSpc>
              <a:buSzPts val="1600"/>
            </a:pPr>
            <a:r>
              <a:rPr lang="it-IT" sz="1600" noProof="0" dirty="0">
                <a:solidFill>
                  <a:schemeClr val="tx1"/>
                </a:solidFill>
                <a:latin typeface="+mn-lt"/>
                <a:ea typeface="+mn-ea"/>
                <a:cs typeface="+mn-cs"/>
              </a:rPr>
              <a:t>delle </a:t>
            </a:r>
            <a:r>
              <a:rPr lang="it-IT" sz="1600" b="1" noProof="0" dirty="0">
                <a:solidFill>
                  <a:schemeClr val="tx1"/>
                </a:solidFill>
                <a:latin typeface="+mn-lt"/>
                <a:ea typeface="+mn-ea"/>
                <a:cs typeface="+mn-cs"/>
              </a:rPr>
              <a:t>quattro discipline oggetto del colloquio </a:t>
            </a:r>
            <a:r>
              <a:rPr lang="it-IT" sz="1600" noProof="0" dirty="0">
                <a:solidFill>
                  <a:schemeClr val="tx1"/>
                </a:solidFill>
                <a:latin typeface="+mn-lt"/>
                <a:ea typeface="+mn-ea"/>
                <a:cs typeface="+mn-cs"/>
              </a:rPr>
              <a:t>d’esame</a:t>
            </a:r>
          </a:p>
          <a:p>
            <a:pPr marL="514350" indent="-285750" defTabSz="914400">
              <a:lnSpc>
                <a:spcPct val="90000"/>
              </a:lnSpc>
              <a:buSzPts val="1600"/>
            </a:pPr>
            <a:r>
              <a:rPr lang="it-IT" sz="1600" noProof="0" dirty="0">
                <a:solidFill>
                  <a:schemeClr val="tx1"/>
                </a:solidFill>
                <a:latin typeface="+mn-lt"/>
                <a:ea typeface="+mn-ea"/>
                <a:cs typeface="+mn-cs"/>
              </a:rPr>
              <a:t>delle modalità organizzative relative allo svolgimento del colloquio </a:t>
            </a:r>
          </a:p>
          <a:p>
            <a:pPr marL="0" lvl="0" indent="0" defTabSz="914400">
              <a:lnSpc>
                <a:spcPct val="90000"/>
              </a:lnSpc>
              <a:spcBef>
                <a:spcPts val="0"/>
              </a:spcBef>
              <a:buNone/>
            </a:pPr>
            <a:r>
              <a:rPr lang="it-IT" sz="1600" noProof="0" dirty="0">
                <a:solidFill>
                  <a:schemeClr val="tx1"/>
                </a:solidFill>
                <a:latin typeface="+mn-lt"/>
                <a:ea typeface="+mn-ea"/>
                <a:cs typeface="+mn-cs"/>
              </a:rPr>
              <a:t>È importante sottolineare che </a:t>
            </a:r>
            <a:r>
              <a:rPr lang="it-IT" sz="1600" b="1" u="sng" noProof="0" dirty="0">
                <a:solidFill>
                  <a:schemeClr val="tx1"/>
                </a:solidFill>
                <a:latin typeface="+mn-lt"/>
                <a:ea typeface="+mn-ea"/>
                <a:cs typeface="+mn-cs"/>
              </a:rPr>
              <a:t>per gli istituti professionali continuano ad applicarsi le specifiche disposizioni vigenti</a:t>
            </a:r>
            <a:r>
              <a:rPr lang="it-IT" sz="1600" noProof="0" dirty="0">
                <a:solidFill>
                  <a:schemeClr val="tx1"/>
                </a:solidFill>
                <a:latin typeface="+mn-lt"/>
                <a:ea typeface="+mn-ea"/>
                <a:cs typeface="+mn-cs"/>
              </a:rPr>
              <a:t>.</a:t>
            </a:r>
          </a:p>
        </p:txBody>
      </p:sp>
      <p:cxnSp>
        <p:nvCxnSpPr>
          <p:cNvPr id="243" name="Straight Connector 242">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3"/>
        <p:cNvGrpSpPr/>
        <p:nvPr/>
      </p:nvGrpSpPr>
      <p:grpSpPr>
        <a:xfrm>
          <a:off x="0" y="0"/>
          <a:ext cx="0" cy="0"/>
          <a:chOff x="0" y="0"/>
          <a:chExt cx="0" cy="0"/>
        </a:xfrm>
      </p:grpSpPr>
      <p:sp useBgFill="1">
        <p:nvSpPr>
          <p:cNvPr id="240" name="Rectangle 23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42" name="Group 24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43" name="Rectangle 24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44" name="Rectangle 24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45" name="Rectangle 24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47" name="Rectangle 24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35" name="Google Shape;235;g37f25b23dee_0_40"/>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Un colloquio concentrato </a:t>
            </a:r>
            <a:br>
              <a:rPr lang="it-IT" sz="3600" kern="1200" noProof="0" dirty="0">
                <a:solidFill>
                  <a:schemeClr val="tx1"/>
                </a:solidFill>
                <a:latin typeface="+mj-lt"/>
                <a:ea typeface="+mj-ea"/>
                <a:cs typeface="+mj-cs"/>
              </a:rPr>
            </a:br>
            <a:r>
              <a:rPr lang="it-IT" sz="3600" kern="1200" noProof="0" dirty="0">
                <a:solidFill>
                  <a:schemeClr val="tx1"/>
                </a:solidFill>
                <a:latin typeface="+mj-lt"/>
                <a:ea typeface="+mj-ea"/>
                <a:cs typeface="+mj-cs"/>
              </a:rPr>
              <a:t>su 4 discipline</a:t>
            </a:r>
          </a:p>
        </p:txBody>
      </p:sp>
      <p:sp>
        <p:nvSpPr>
          <p:cNvPr id="234" name="Google Shape;234;g37f25b23dee_0_40"/>
          <p:cNvSpPr txBox="1">
            <a:spLocks noGrp="1"/>
          </p:cNvSpPr>
          <p:nvPr>
            <p:ph type="body" idx="1"/>
          </p:nvPr>
        </p:nvSpPr>
        <p:spPr>
          <a:xfrm>
            <a:off x="783771" y="2028010"/>
            <a:ext cx="7455989" cy="2578625"/>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comma 9 dell’articolo 17 del d. lgs. 62/2017, dedicato al colloquio, è stato profondamente ripensato.</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Mentre in passato la commissione era chiamata a scegliere un “materiale” ( testi,  documenti, esperienze, progetti, problemi) l’analisi del quale costituiva l’avvio del colloquio, che verteva su tutte le discipline per le quali avevano titolo i commissari, ora la norma prevede:</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a:t>
            </a:r>
            <a:r>
              <a:rPr lang="it-IT" sz="1600" i="1" noProof="0" dirty="0">
                <a:solidFill>
                  <a:schemeClr val="tx1"/>
                </a:solidFill>
                <a:latin typeface="+mn-lt"/>
                <a:ea typeface="+mn-ea"/>
                <a:cs typeface="+mn-cs"/>
              </a:rPr>
              <a:t>Il colloquio si svolge sulle </a:t>
            </a:r>
            <a:r>
              <a:rPr lang="it-IT" sz="1600" b="1" i="1" noProof="0" dirty="0">
                <a:solidFill>
                  <a:schemeClr val="tx1"/>
                </a:solidFill>
                <a:latin typeface="+mn-lt"/>
                <a:ea typeface="+mn-ea"/>
                <a:cs typeface="+mn-cs"/>
              </a:rPr>
              <a:t>quattro discipline </a:t>
            </a:r>
            <a:r>
              <a:rPr lang="it-IT" sz="1600" i="1" noProof="0" dirty="0">
                <a:solidFill>
                  <a:schemeClr val="tx1"/>
                </a:solidFill>
                <a:latin typeface="+mn-lt"/>
                <a:ea typeface="+mn-ea"/>
                <a:cs typeface="+mn-cs"/>
              </a:rPr>
              <a:t>individuate ai sensi del comma 7 del presente articolo, al fine di </a:t>
            </a:r>
            <a:r>
              <a:rPr lang="it-IT" sz="1600" b="1" i="1" noProof="0" dirty="0">
                <a:solidFill>
                  <a:schemeClr val="tx1"/>
                </a:solidFill>
                <a:latin typeface="+mn-lt"/>
                <a:ea typeface="+mn-ea"/>
                <a:cs typeface="+mn-cs"/>
              </a:rPr>
              <a:t>verificare l’acquisizione dei contenuti e dei metodi </a:t>
            </a:r>
            <a:r>
              <a:rPr lang="it-IT" sz="1600" i="1" noProof="0" dirty="0">
                <a:solidFill>
                  <a:schemeClr val="tx1"/>
                </a:solidFill>
                <a:latin typeface="+mn-lt"/>
                <a:ea typeface="+mn-ea"/>
                <a:cs typeface="+mn-cs"/>
              </a:rPr>
              <a:t>propri di ciascuna disciplina, la </a:t>
            </a:r>
            <a:r>
              <a:rPr lang="it-IT" sz="1600" b="1" i="1" noProof="0" dirty="0">
                <a:solidFill>
                  <a:schemeClr val="tx1"/>
                </a:solidFill>
                <a:latin typeface="+mn-lt"/>
                <a:ea typeface="+mn-ea"/>
                <a:cs typeface="+mn-cs"/>
              </a:rPr>
              <a:t>capacità di utilizzare e raccordare </a:t>
            </a:r>
            <a:r>
              <a:rPr lang="it-IT" sz="1600" i="1" noProof="0" dirty="0">
                <a:solidFill>
                  <a:schemeClr val="tx1"/>
                </a:solidFill>
                <a:latin typeface="+mn-lt"/>
                <a:ea typeface="+mn-ea"/>
                <a:cs typeface="+mn-cs"/>
              </a:rPr>
              <a:t>le conoscenze acquisite e di argomentare in modo critico e personale, nonché il </a:t>
            </a:r>
            <a:r>
              <a:rPr lang="it-IT" sz="1600" b="1" i="1" noProof="0" dirty="0">
                <a:solidFill>
                  <a:schemeClr val="tx1"/>
                </a:solidFill>
                <a:latin typeface="+mn-lt"/>
                <a:ea typeface="+mn-ea"/>
                <a:cs typeface="+mn-cs"/>
              </a:rPr>
              <a:t>grado di responsabilità e maturità raggiunto</a:t>
            </a:r>
            <a:r>
              <a:rPr lang="it-IT" sz="1600" noProof="0" dirty="0">
                <a:solidFill>
                  <a:schemeClr val="tx1"/>
                </a:solidFill>
                <a:latin typeface="+mn-lt"/>
                <a:ea typeface="+mn-ea"/>
                <a:cs typeface="+mn-cs"/>
              </a:rPr>
              <a:t>.»</a:t>
            </a:r>
          </a:p>
        </p:txBody>
      </p:sp>
      <p:cxnSp>
        <p:nvCxnSpPr>
          <p:cNvPr id="249" name="Straight Connector 24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39"/>
        <p:cNvGrpSpPr/>
        <p:nvPr/>
      </p:nvGrpSpPr>
      <p:grpSpPr>
        <a:xfrm>
          <a:off x="0" y="0"/>
          <a:ext cx="0" cy="0"/>
          <a:chOff x="0" y="0"/>
          <a:chExt cx="0" cy="0"/>
        </a:xfrm>
      </p:grpSpPr>
      <p:sp useBgFill="1">
        <p:nvSpPr>
          <p:cNvPr id="246" name="Rectangle 245">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48" name="Group 247">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49" name="Rectangle 248">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0" name="Rectangle 249">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1" name="Rectangle 250">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53" name="Rectangle 252">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41" name="Google Shape;241;g37f25b23dee_0_45"/>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Un colloquio che mira a valorizzare </a:t>
            </a:r>
            <a:br>
              <a:rPr lang="it-IT" sz="3600" kern="1200" noProof="0" dirty="0">
                <a:solidFill>
                  <a:schemeClr val="tx1"/>
                </a:solidFill>
                <a:latin typeface="+mj-lt"/>
                <a:ea typeface="+mj-ea"/>
                <a:cs typeface="+mj-cs"/>
              </a:rPr>
            </a:br>
            <a:r>
              <a:rPr lang="it-IT" sz="3600" kern="1200" noProof="0" dirty="0">
                <a:solidFill>
                  <a:schemeClr val="tx1"/>
                </a:solidFill>
                <a:latin typeface="+mj-lt"/>
                <a:ea typeface="+mj-ea"/>
                <a:cs typeface="+mj-cs"/>
              </a:rPr>
              <a:t>lo  sviluppo integrale della persona</a:t>
            </a:r>
          </a:p>
        </p:txBody>
      </p:sp>
      <p:sp>
        <p:nvSpPr>
          <p:cNvPr id="240" name="Google Shape;240;g37f25b23dee_0_45"/>
          <p:cNvSpPr txBox="1">
            <a:spLocks noGrp="1"/>
          </p:cNvSpPr>
          <p:nvPr>
            <p:ph type="body" idx="1"/>
          </p:nvPr>
        </p:nvSpPr>
        <p:spPr>
          <a:xfrm>
            <a:off x="783771" y="1977657"/>
            <a:ext cx="7455989" cy="2628978"/>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Dunque «</a:t>
            </a:r>
            <a:r>
              <a:rPr lang="it-IT" sz="1600" i="1" noProof="0" dirty="0">
                <a:solidFill>
                  <a:schemeClr val="tx1"/>
                </a:solidFill>
                <a:latin typeface="+mn-lt"/>
                <a:ea typeface="+mn-ea"/>
                <a:cs typeface="+mn-cs"/>
              </a:rPr>
              <a:t>Il colloquio concorre alla valutazione delle conoscenze, delle abilità e delle competenze del candidato, nonché </a:t>
            </a:r>
            <a:r>
              <a:rPr lang="it-IT" sz="1600" b="1" i="1" noProof="0" dirty="0">
                <a:solidFill>
                  <a:schemeClr val="tx1"/>
                </a:solidFill>
                <a:latin typeface="+mn-lt"/>
                <a:ea typeface="+mn-ea"/>
                <a:cs typeface="+mn-cs"/>
              </a:rPr>
              <a:t>del grado di maturazione personale, di autonomia e di responsabilità</a:t>
            </a:r>
            <a:r>
              <a:rPr lang="it-IT" sz="1600" i="1" noProof="0" dirty="0">
                <a:solidFill>
                  <a:schemeClr val="tx1"/>
                </a:solidFill>
                <a:latin typeface="+mn-lt"/>
                <a:ea typeface="+mn-ea"/>
                <a:cs typeface="+mn-cs"/>
              </a:rPr>
              <a:t> raggiunto al termine del percorso di studio, anche tenuto conto dell’impegno dimostrato nell’ambito scolastico e in altre attività coerenti con il percorso di studio, nonché del grado di responsabilità o dell’impegno evidenziati in azioni particolarmente meritevoli, in una prospettiva di sviluppo integrale della persona</a:t>
            </a:r>
            <a:r>
              <a:rPr lang="it-IT" sz="1600" noProof="0" dirty="0">
                <a:solidFill>
                  <a:schemeClr val="tx1"/>
                </a:solidFill>
                <a:latin typeface="+mn-lt"/>
                <a:ea typeface="+mn-ea"/>
                <a:cs typeface="+mn-cs"/>
              </a:rPr>
              <a:t>».</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È evidente che, nella prospettiva di un colloquio in grado di cogliere e valorizzare maturazione personale, autonomia, responsabilità, impegno che tenga conto sia dell’intero percorso di studio che delle esperienze e azioni dell’extra-scuola, il </a:t>
            </a:r>
            <a:r>
              <a:rPr lang="it-IT" sz="1600" b="1" noProof="0" dirty="0">
                <a:solidFill>
                  <a:schemeClr val="tx1"/>
                </a:solidFill>
                <a:latin typeface="+mn-lt"/>
                <a:ea typeface="+mn-ea"/>
                <a:cs typeface="+mn-cs"/>
              </a:rPr>
              <a:t>Curriculum dello studente </a:t>
            </a:r>
            <a:r>
              <a:rPr lang="it-IT" sz="1600" noProof="0" dirty="0">
                <a:solidFill>
                  <a:schemeClr val="tx1"/>
                </a:solidFill>
                <a:latin typeface="+mn-lt"/>
                <a:ea typeface="+mn-ea"/>
                <a:cs typeface="+mn-cs"/>
              </a:rPr>
              <a:t>assume una particolare rilevanza.</a:t>
            </a:r>
          </a:p>
        </p:txBody>
      </p:sp>
      <p:cxnSp>
        <p:nvCxnSpPr>
          <p:cNvPr id="255" name="Straight Connector 254">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45"/>
        <p:cNvGrpSpPr/>
        <p:nvPr/>
      </p:nvGrpSpPr>
      <p:grpSpPr>
        <a:xfrm>
          <a:off x="0" y="0"/>
          <a:ext cx="0" cy="0"/>
          <a:chOff x="0" y="0"/>
          <a:chExt cx="0" cy="0"/>
        </a:xfrm>
      </p:grpSpPr>
      <p:sp useBgFill="1">
        <p:nvSpPr>
          <p:cNvPr id="252" name="Rectangle 251">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54" name="Group 253">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55" name="Rectangle 254">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6" name="Rectangle 255">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7" name="Rectangle 256">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59" name="Rectangle 258">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47" name="Google Shape;247;g37f25b23dee_0_50"/>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Le novità relative al punteggio integrativo</a:t>
            </a:r>
          </a:p>
        </p:txBody>
      </p:sp>
      <p:sp>
        <p:nvSpPr>
          <p:cNvPr id="246" name="Google Shape;246;g37f25b23dee_0_50"/>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comma 5 dell’articolo 18 del d. lgs. 62/2017 prevedeva la possibilità di assegnare un punteggio integrativo fino a 5 punti al candidato che avesse almeno trenta punti di credito scolastico un risultato complessivo nelle prove d'esame pari ad almeno a cinquanta punti.</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punteggio integrativo è stato profondamente modificato: il comma 5 citato recita infatti ora: «</a:t>
            </a:r>
            <a:r>
              <a:rPr lang="it-IT" sz="1600" i="1" noProof="0" dirty="0">
                <a:solidFill>
                  <a:schemeClr val="tx1"/>
                </a:solidFill>
                <a:latin typeface="+mn-lt"/>
                <a:ea typeface="+mn-ea"/>
                <a:cs typeface="+mn-cs"/>
              </a:rPr>
              <a:t>La commissione d’esame può motivatamente integrare il punteggio fino a un </a:t>
            </a:r>
            <a:r>
              <a:rPr lang="it-IT" sz="1600" b="1" i="1" noProof="0" dirty="0">
                <a:solidFill>
                  <a:schemeClr val="tx1"/>
                </a:solidFill>
                <a:latin typeface="+mn-lt"/>
                <a:ea typeface="+mn-ea"/>
                <a:cs typeface="+mn-cs"/>
              </a:rPr>
              <a:t>massimo di tre punti </a:t>
            </a:r>
            <a:r>
              <a:rPr lang="it-IT" sz="1600" i="1" noProof="0" dirty="0">
                <a:solidFill>
                  <a:schemeClr val="tx1"/>
                </a:solidFill>
                <a:latin typeface="+mn-lt"/>
                <a:ea typeface="+mn-ea"/>
                <a:cs typeface="+mn-cs"/>
              </a:rPr>
              <a:t>ove il candidato abbia ottenuto un </a:t>
            </a:r>
            <a:r>
              <a:rPr lang="it-IT" sz="1600" b="1" i="1" noProof="0" dirty="0">
                <a:solidFill>
                  <a:schemeClr val="tx1"/>
                </a:solidFill>
                <a:latin typeface="+mn-lt"/>
                <a:ea typeface="+mn-ea"/>
                <a:cs typeface="+mn-cs"/>
              </a:rPr>
              <a:t>punteggio complessivo di almeno novanta punti</a:t>
            </a:r>
            <a:r>
              <a:rPr lang="it-IT" sz="1600" i="1" noProof="0" dirty="0">
                <a:solidFill>
                  <a:schemeClr val="tx1"/>
                </a:solidFill>
                <a:latin typeface="+mn-lt"/>
                <a:ea typeface="+mn-ea"/>
                <a:cs typeface="+mn-cs"/>
              </a:rPr>
              <a:t>, tra credito scolastico e prove d’esame</a:t>
            </a:r>
            <a:r>
              <a:rPr lang="it-IT" sz="1600" noProof="0" dirty="0">
                <a:solidFill>
                  <a:schemeClr val="tx1"/>
                </a:solidFill>
                <a:latin typeface="+mn-lt"/>
                <a:ea typeface="+mn-ea"/>
                <a:cs typeface="+mn-cs"/>
              </a:rPr>
              <a:t>».</a:t>
            </a:r>
          </a:p>
        </p:txBody>
      </p:sp>
      <p:cxnSp>
        <p:nvCxnSpPr>
          <p:cNvPr id="261" name="Straight Connector 26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La formazione per i commissari d’esame</a:t>
            </a:r>
          </a:p>
        </p:txBody>
      </p:sp>
      <p:sp>
        <p:nvSpPr>
          <p:cNvPr id="252" name="Google Shape;252;g37f25b23dee_0_68"/>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comma 7 dell’articolo 1 del decreto legge prevede stanziamenti di fondi, a  decorrere  dall'anno  2026,  «</a:t>
            </a:r>
            <a:r>
              <a:rPr lang="it-IT" sz="1600" i="1" noProof="0" dirty="0">
                <a:solidFill>
                  <a:schemeClr val="tx1"/>
                </a:solidFill>
                <a:latin typeface="+mn-lt"/>
                <a:ea typeface="+mn-ea"/>
                <a:cs typeface="+mn-cs"/>
              </a:rPr>
              <a:t>anche  per  la  </a:t>
            </a:r>
            <a:r>
              <a:rPr lang="it-IT" sz="1600" b="1" i="1" noProof="0" dirty="0">
                <a:solidFill>
                  <a:schemeClr val="tx1"/>
                </a:solidFill>
                <a:latin typeface="+mn-lt"/>
                <a:ea typeface="+mn-ea"/>
                <a:cs typeface="+mn-cs"/>
              </a:rPr>
              <a:t>formazione</a:t>
            </a:r>
            <a:r>
              <a:rPr lang="it-IT" sz="1600" i="1" noProof="0" dirty="0">
                <a:solidFill>
                  <a:schemeClr val="tx1"/>
                </a:solidFill>
                <a:latin typeface="+mn-lt"/>
                <a:ea typeface="+mn-ea"/>
                <a:cs typeface="+mn-cs"/>
              </a:rPr>
              <a:t> specifica dei docenti aventi titolo alla nomina  quali  componenti  delle  commissioni degli esami di maturità</a:t>
            </a:r>
            <a:r>
              <a:rPr lang="it-IT" sz="1600" noProof="0" dirty="0">
                <a:solidFill>
                  <a:schemeClr val="tx1"/>
                </a:solidFill>
                <a:latin typeface="+mn-lt"/>
                <a:ea typeface="+mn-ea"/>
                <a:cs typeface="+mn-cs"/>
              </a:rPr>
              <a:t>».</a:t>
            </a:r>
          </a:p>
          <a:p>
            <a:pPr marL="0" lvl="0" indent="0" defTabSz="914400">
              <a:lnSpc>
                <a:spcPct val="90000"/>
              </a:lnSpc>
              <a:spcBef>
                <a:spcPts val="0"/>
              </a:spcBef>
              <a:spcAft>
                <a:spcPts val="600"/>
              </a:spcAft>
              <a:buNone/>
            </a:pPr>
            <a:endParaRPr lang="it-IT" sz="1600" noProof="0" dirty="0">
              <a:solidFill>
                <a:schemeClr val="tx1"/>
              </a:solidFill>
              <a:latin typeface="+mn-lt"/>
              <a:ea typeface="+mn-ea"/>
              <a:cs typeface="+mn-cs"/>
            </a:endParaRP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A norma del comma 8, a partire dall’anno scolastico 2026/2027 «</a:t>
            </a:r>
            <a:r>
              <a:rPr lang="it-IT" sz="1600" i="1" noProof="0" dirty="0">
                <a:solidFill>
                  <a:schemeClr val="tx1"/>
                </a:solidFill>
                <a:latin typeface="+mn-lt"/>
                <a:ea typeface="+mn-ea"/>
                <a:cs typeface="+mn-cs"/>
              </a:rPr>
              <a:t>costituisce  </a:t>
            </a:r>
            <a:r>
              <a:rPr lang="it-IT" sz="1600" b="1" i="1" noProof="0" dirty="0">
                <a:solidFill>
                  <a:schemeClr val="tx1"/>
                </a:solidFill>
                <a:latin typeface="+mn-lt"/>
                <a:ea typeface="+mn-ea"/>
                <a:cs typeface="+mn-cs"/>
              </a:rPr>
              <a:t>titolo preferenziale</a:t>
            </a:r>
            <a:r>
              <a:rPr lang="it-IT" sz="1600" i="1" noProof="0" dirty="0">
                <a:solidFill>
                  <a:schemeClr val="tx1"/>
                </a:solidFill>
                <a:latin typeface="+mn-lt"/>
                <a:ea typeface="+mn-ea"/>
                <a:cs typeface="+mn-cs"/>
              </a:rPr>
              <a:t> per la nomina  a  componente  delle  commissioni  degli esami di maturità l'aver partecipato alla  formazione  specifica  di cui al comma 7</a:t>
            </a:r>
            <a:r>
              <a:rPr lang="it-IT" sz="1600" noProof="0" dirty="0">
                <a:solidFill>
                  <a:schemeClr val="tx1"/>
                </a:solidFill>
                <a:latin typeface="+mn-lt"/>
                <a:ea typeface="+mn-ea"/>
                <a:cs typeface="+mn-cs"/>
              </a:rPr>
              <a:t>».</a:t>
            </a:r>
          </a:p>
          <a:p>
            <a:pPr marL="0" lvl="0" indent="-228600" defTabSz="914400">
              <a:lnSpc>
                <a:spcPct val="90000"/>
              </a:lnSpc>
              <a:spcBef>
                <a:spcPts val="0"/>
              </a:spcBef>
              <a:spcAft>
                <a:spcPts val="600"/>
              </a:spcAft>
              <a:buFont typeface="Arial" panose="020B0604020202020204" pitchFamily="34" charset="0"/>
              <a:buChar char="•"/>
            </a:pPr>
            <a:endParaRPr lang="it-IT" sz="1500" noProof="0" dirty="0">
              <a:solidFill>
                <a:schemeClr val="tx1"/>
              </a:solidFill>
              <a:latin typeface="+mn-lt"/>
              <a:ea typeface="+mn-ea"/>
              <a:cs typeface="+mn-cs"/>
            </a:endParaRPr>
          </a:p>
        </p:txBody>
      </p:sp>
      <p:cxnSp>
        <p:nvCxnSpPr>
          <p:cNvPr id="267" name="Straight Connector 26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4">
          <a:extLst>
            <a:ext uri="{FF2B5EF4-FFF2-40B4-BE49-F238E27FC236}">
              <a16:creationId xmlns:a16="http://schemas.microsoft.com/office/drawing/2014/main" id="{FA6BA0EA-DD2E-8221-4C16-DBC03596D370}"/>
            </a:ext>
          </a:extLst>
        </p:cNvPr>
        <p:cNvGrpSpPr/>
        <p:nvPr/>
      </p:nvGrpSpPr>
      <p:grpSpPr>
        <a:xfrm>
          <a:off x="0" y="0"/>
          <a:ext cx="0" cy="0"/>
          <a:chOff x="0" y="0"/>
          <a:chExt cx="0" cy="0"/>
        </a:xfrm>
      </p:grpSpPr>
      <p:sp useBgFill="1">
        <p:nvSpPr>
          <p:cNvPr id="130" name="Rectangle 129">
            <a:extLst>
              <a:ext uri="{FF2B5EF4-FFF2-40B4-BE49-F238E27FC236}">
                <a16:creationId xmlns:a16="http://schemas.microsoft.com/office/drawing/2014/main" id="{D51592A6-9C11-50D5-29B0-A5883BCBE7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2" name="Rectangle 131">
            <a:extLst>
              <a:ext uri="{FF2B5EF4-FFF2-40B4-BE49-F238E27FC236}">
                <a16:creationId xmlns:a16="http://schemas.microsoft.com/office/drawing/2014/main" id="{4532A083-EDA0-2622-EEFA-3E52BC46F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33094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4" name="Rectangle 133">
            <a:extLst>
              <a:ext uri="{FF2B5EF4-FFF2-40B4-BE49-F238E27FC236}">
                <a16:creationId xmlns:a16="http://schemas.microsoft.com/office/drawing/2014/main" id="{96F1CA32-0857-FA93-A76B-1C34140AA2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413971"/>
            <a:ext cx="8249304" cy="34639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25" name="Google Shape;125;g2fc0bd0c6f4_0_9">
            <a:extLst>
              <a:ext uri="{FF2B5EF4-FFF2-40B4-BE49-F238E27FC236}">
                <a16:creationId xmlns:a16="http://schemas.microsoft.com/office/drawing/2014/main" id="{21FDACA6-DAFF-3693-B9E7-618376E19E85}"/>
              </a:ext>
            </a:extLst>
          </p:cNvPr>
          <p:cNvSpPr txBox="1">
            <a:spLocks noGrp="1"/>
          </p:cNvSpPr>
          <p:nvPr>
            <p:ph type="title"/>
          </p:nvPr>
        </p:nvSpPr>
        <p:spPr>
          <a:xfrm>
            <a:off x="1006549" y="970003"/>
            <a:ext cx="7010400" cy="2455944"/>
          </a:xfrm>
          <a:prstGeom prst="rect">
            <a:avLst/>
          </a:prstGeom>
        </p:spPr>
        <p:txBody>
          <a:bodyPr spcFirstLastPara="1" vert="horz" lIns="91440" tIns="45720" rIns="91440" bIns="45720" rtlCol="0" anchor="ctr" anchorCtr="0">
            <a:normAutofit/>
          </a:bodyPr>
          <a:lstStyle/>
          <a:p>
            <a:pPr marL="0" lvl="0" indent="0" algn="ctr" defTabSz="914400">
              <a:lnSpc>
                <a:spcPct val="90000"/>
              </a:lnSpc>
              <a:spcBef>
                <a:spcPct val="0"/>
              </a:spcBef>
              <a:spcAft>
                <a:spcPts val="0"/>
              </a:spcAft>
              <a:buSzPts val="1400"/>
            </a:pPr>
            <a:r>
              <a:rPr lang="it-IT" sz="3600" kern="1200" noProof="0" dirty="0">
                <a:solidFill>
                  <a:schemeClr val="tx1"/>
                </a:solidFill>
                <a:latin typeface="+mn-lt"/>
                <a:ea typeface="+mj-ea"/>
                <a:cs typeface="+mj-cs"/>
              </a:rPr>
              <a:t>Il d</a:t>
            </a:r>
            <a:r>
              <a:rPr lang="it-IT" sz="3600" dirty="0">
                <a:solidFill>
                  <a:schemeClr val="tx1"/>
                </a:solidFill>
                <a:latin typeface="+mn-lt"/>
                <a:ea typeface="+mj-ea"/>
                <a:cs typeface="+mj-cs"/>
              </a:rPr>
              <a:t>m</a:t>
            </a:r>
            <a:r>
              <a:rPr lang="it-IT" sz="3600" kern="1200" noProof="0" dirty="0">
                <a:solidFill>
                  <a:schemeClr val="tx1"/>
                </a:solidFill>
                <a:latin typeface="+mn-lt"/>
                <a:ea typeface="+mj-ea"/>
                <a:cs typeface="+mj-cs"/>
              </a:rPr>
              <a:t> n. 13 del 29 gennaio 2026</a:t>
            </a:r>
            <a:br>
              <a:rPr lang="it-IT" sz="3600" kern="1200" noProof="0" dirty="0">
                <a:solidFill>
                  <a:schemeClr val="tx1"/>
                </a:solidFill>
                <a:latin typeface="+mn-lt"/>
                <a:ea typeface="+mj-ea"/>
                <a:cs typeface="+mj-cs"/>
              </a:rPr>
            </a:br>
            <a:r>
              <a:rPr lang="it-IT" sz="3200" kern="1200" noProof="0" dirty="0">
                <a:solidFill>
                  <a:schemeClr val="tx1"/>
                </a:solidFill>
                <a:latin typeface="+mn-lt"/>
                <a:ea typeface="+mj-ea"/>
                <a:cs typeface="+mj-cs"/>
              </a:rPr>
              <a:t>La scelta delle discipline e le modalità di conduzione del colloquio</a:t>
            </a:r>
            <a:endParaRPr lang="it-IT" sz="3200" kern="1200" noProof="0" dirty="0">
              <a:solidFill>
                <a:schemeClr val="tx1"/>
              </a:solidFill>
              <a:latin typeface="+mj-lt"/>
              <a:ea typeface="+mj-ea"/>
              <a:cs typeface="+mj-cs"/>
            </a:endParaRPr>
          </a:p>
        </p:txBody>
      </p:sp>
      <p:cxnSp>
        <p:nvCxnSpPr>
          <p:cNvPr id="136" name="Straight Connector 135">
            <a:extLst>
              <a:ext uri="{FF2B5EF4-FFF2-40B4-BE49-F238E27FC236}">
                <a16:creationId xmlns:a16="http://schemas.microsoft.com/office/drawing/2014/main" id="{814EAFF6-FBE6-50FB-ABA8-DFBE8392A51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4766031"/>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Immagine 2" descr="Immagine che contiene arte">
            <a:extLst>
              <a:ext uri="{FF2B5EF4-FFF2-40B4-BE49-F238E27FC236}">
                <a16:creationId xmlns:a16="http://schemas.microsoft.com/office/drawing/2014/main" id="{33CC0370-4D75-A1C6-A03D-C42FA73D11D0}"/>
              </a:ext>
            </a:extLst>
          </p:cNvPr>
          <p:cNvPicPr>
            <a:picLocks noChangeAspect="1"/>
          </p:cNvPicPr>
          <p:nvPr/>
        </p:nvPicPr>
        <p:blipFill>
          <a:blip r:embed="rId3"/>
          <a:stretch>
            <a:fillRect/>
          </a:stretch>
        </p:blipFill>
        <p:spPr>
          <a:xfrm>
            <a:off x="589116" y="3972197"/>
            <a:ext cx="2054848" cy="750787"/>
          </a:xfrm>
          <a:prstGeom prst="rect">
            <a:avLst/>
          </a:prstGeom>
        </p:spPr>
      </p:pic>
    </p:spTree>
    <p:extLst>
      <p:ext uri="{BB962C8B-B14F-4D97-AF65-F5344CB8AC3E}">
        <p14:creationId xmlns:p14="http://schemas.microsoft.com/office/powerpoint/2010/main" val="23348142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33502EA0-931B-BE79-37F5-99DB3082F9FB}"/>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EAD7651C-42A3-AD26-A4DC-48AF5FD826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2E5ECE4D-BE6F-519D-2E2A-8F542198D16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01316BC0-1FDD-A217-C3B9-88A47E51AE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F9F62068-D096-E614-6835-3A04EFD192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290A0059-06A3-C931-459C-1D391CCE09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02CBAA63-459C-CCAF-8C73-BAB2286BDE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22D9CBBE-59E0-A9B7-84EF-98EAEFC3B276}"/>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La scelta delle discipline</a:t>
            </a:r>
          </a:p>
        </p:txBody>
      </p:sp>
      <p:sp>
        <p:nvSpPr>
          <p:cNvPr id="252" name="Google Shape;252;g37f25b23dee_0_68">
            <a:extLst>
              <a:ext uri="{FF2B5EF4-FFF2-40B4-BE49-F238E27FC236}">
                <a16:creationId xmlns:a16="http://schemas.microsoft.com/office/drawing/2014/main" id="{39EA634F-7969-49EF-7F31-62A146D4C63D}"/>
              </a:ext>
            </a:extLst>
          </p:cNvPr>
          <p:cNvSpPr txBox="1">
            <a:spLocks noGrp="1"/>
          </p:cNvSpPr>
          <p:nvPr>
            <p:ph type="body" idx="1"/>
          </p:nvPr>
        </p:nvSpPr>
        <p:spPr>
          <a:xfrm>
            <a:off x="783771" y="2263141"/>
            <a:ext cx="7455989" cy="24198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dirty="0">
                <a:solidFill>
                  <a:schemeClr val="tx1"/>
                </a:solidFill>
                <a:latin typeface="+mn-lt"/>
                <a:ea typeface="+mn-ea"/>
                <a:cs typeface="+mn-cs"/>
              </a:rPr>
              <a:t>Il comma 1 dell’articolo 1 rimanda alle tabelle </a:t>
            </a:r>
            <a:r>
              <a:rPr lang="it-IT" sz="1600" noProof="0" dirty="0">
                <a:solidFill>
                  <a:schemeClr val="tx1"/>
                </a:solidFill>
                <a:latin typeface="+mn-lt"/>
                <a:ea typeface="+mn-ea"/>
                <a:cs typeface="+mn-cs"/>
              </a:rPr>
              <a:t>allegate al dm che individuano:</a:t>
            </a:r>
          </a:p>
          <a:p>
            <a:pPr marL="514350" lvl="0" indent="-285750" defTabSz="914400">
              <a:lnSpc>
                <a:spcPct val="90000"/>
              </a:lnSpc>
              <a:buSzPts val="1600"/>
            </a:pPr>
            <a:r>
              <a:rPr lang="it-IT" sz="1600" dirty="0">
                <a:solidFill>
                  <a:schemeClr val="tx1"/>
                </a:solidFill>
                <a:latin typeface="+mn-lt"/>
                <a:ea typeface="+mn-ea"/>
                <a:cs typeface="+mn-cs"/>
              </a:rPr>
              <a:t>le discipline oggetto della seconda prova scritta dell’esame di maturità - a eccezione degli istituti professionali del vigente ordinamento per i quali le seconde prove vertono sulle competenze in uscita e sui nuclei fondamentali di indirizzo correlati </a:t>
            </a:r>
          </a:p>
          <a:p>
            <a:pPr marL="514350" lvl="0" indent="-285750" defTabSz="914400">
              <a:lnSpc>
                <a:spcPct val="90000"/>
              </a:lnSpc>
              <a:buSzPts val="1600"/>
            </a:pPr>
            <a:r>
              <a:rPr lang="it-IT" sz="1600" dirty="0">
                <a:solidFill>
                  <a:schemeClr val="tx1"/>
                </a:solidFill>
                <a:latin typeface="+mn-lt"/>
                <a:ea typeface="+mn-ea"/>
                <a:cs typeface="+mn-cs"/>
              </a:rPr>
              <a:t>le quattro discipline oggetto del colloquio d’esame, ferme restando le specifiche indicazioni relative agli istituti professionali del vigente ordinamento. </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 </a:t>
            </a:r>
          </a:p>
          <a:p>
            <a:pPr marL="0" lvl="0" indent="-228600" defTabSz="914400">
              <a:lnSpc>
                <a:spcPct val="90000"/>
              </a:lnSpc>
              <a:spcBef>
                <a:spcPts val="0"/>
              </a:spcBef>
              <a:spcAft>
                <a:spcPts val="600"/>
              </a:spcAft>
              <a:buFont typeface="Arial" panose="020B0604020202020204" pitchFamily="34" charset="0"/>
              <a:buChar char="•"/>
            </a:pPr>
            <a:endParaRPr lang="it-IT" sz="1500" noProof="0" dirty="0">
              <a:solidFill>
                <a:schemeClr val="tx1"/>
              </a:solidFill>
              <a:latin typeface="+mn-lt"/>
              <a:ea typeface="+mn-ea"/>
              <a:cs typeface="+mn-cs"/>
            </a:endParaRPr>
          </a:p>
        </p:txBody>
      </p:sp>
      <p:cxnSp>
        <p:nvCxnSpPr>
          <p:cNvPr id="267" name="Straight Connector 266">
            <a:extLst>
              <a:ext uri="{FF2B5EF4-FFF2-40B4-BE49-F238E27FC236}">
                <a16:creationId xmlns:a16="http://schemas.microsoft.com/office/drawing/2014/main" id="{3D9C8E49-24E1-5746-8DE6-CA709304EB6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6920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4">
          <a:extLst>
            <a:ext uri="{FF2B5EF4-FFF2-40B4-BE49-F238E27FC236}">
              <a16:creationId xmlns:a16="http://schemas.microsoft.com/office/drawing/2014/main" id="{A1ED6D47-0904-8200-4A4D-61AC332D27A7}"/>
            </a:ext>
          </a:extLst>
        </p:cNvPr>
        <p:cNvGrpSpPr/>
        <p:nvPr/>
      </p:nvGrpSpPr>
      <p:grpSpPr>
        <a:xfrm>
          <a:off x="0" y="0"/>
          <a:ext cx="0" cy="0"/>
          <a:chOff x="0" y="0"/>
          <a:chExt cx="0" cy="0"/>
        </a:xfrm>
      </p:grpSpPr>
      <p:sp useBgFill="1">
        <p:nvSpPr>
          <p:cNvPr id="130" name="Rectangle 129">
            <a:extLst>
              <a:ext uri="{FF2B5EF4-FFF2-40B4-BE49-F238E27FC236}">
                <a16:creationId xmlns:a16="http://schemas.microsoft.com/office/drawing/2014/main" id="{5759EF82-45E4-3325-77E4-71B1D5D51A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2" name="Rectangle 131">
            <a:extLst>
              <a:ext uri="{FF2B5EF4-FFF2-40B4-BE49-F238E27FC236}">
                <a16:creationId xmlns:a16="http://schemas.microsoft.com/office/drawing/2014/main" id="{EA2A6840-FF33-921D-4F45-A8CEBA6625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330943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34" name="Rectangle 133">
            <a:extLst>
              <a:ext uri="{FF2B5EF4-FFF2-40B4-BE49-F238E27FC236}">
                <a16:creationId xmlns:a16="http://schemas.microsoft.com/office/drawing/2014/main" id="{B2734896-1CCA-1624-768A-D6FCE9314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413971"/>
            <a:ext cx="8249304" cy="346391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25" name="Google Shape;125;g2fc0bd0c6f4_0_9">
            <a:extLst>
              <a:ext uri="{FF2B5EF4-FFF2-40B4-BE49-F238E27FC236}">
                <a16:creationId xmlns:a16="http://schemas.microsoft.com/office/drawing/2014/main" id="{1814963B-2BB5-28B9-AAD4-8F6C39F06E77}"/>
              </a:ext>
            </a:extLst>
          </p:cNvPr>
          <p:cNvSpPr txBox="1">
            <a:spLocks noGrp="1"/>
          </p:cNvSpPr>
          <p:nvPr>
            <p:ph type="title"/>
          </p:nvPr>
        </p:nvSpPr>
        <p:spPr>
          <a:xfrm>
            <a:off x="1143000" y="970003"/>
            <a:ext cx="6858000" cy="2455944"/>
          </a:xfrm>
          <a:prstGeom prst="rect">
            <a:avLst/>
          </a:prstGeom>
        </p:spPr>
        <p:txBody>
          <a:bodyPr spcFirstLastPara="1" vert="horz" lIns="91440" tIns="45720" rIns="91440" bIns="45720" rtlCol="0" anchor="ctr" anchorCtr="0">
            <a:normAutofit/>
          </a:bodyPr>
          <a:lstStyle/>
          <a:p>
            <a:pPr marL="0" lvl="0" indent="0" algn="ctr" defTabSz="914400">
              <a:lnSpc>
                <a:spcPct val="90000"/>
              </a:lnSpc>
              <a:spcBef>
                <a:spcPct val="0"/>
              </a:spcBef>
              <a:spcAft>
                <a:spcPts val="0"/>
              </a:spcAft>
              <a:buSzPts val="1400"/>
            </a:pPr>
            <a:r>
              <a:rPr lang="it-IT" sz="3600" kern="1200" noProof="0" dirty="0">
                <a:solidFill>
                  <a:schemeClr val="tx1"/>
                </a:solidFill>
                <a:latin typeface="+mn-lt"/>
                <a:ea typeface="+mj-ea"/>
                <a:cs typeface="+mj-cs"/>
              </a:rPr>
              <a:t>L’esame di maturità </a:t>
            </a:r>
            <a:br>
              <a:rPr lang="it-IT" sz="3600" kern="1200" noProof="0" dirty="0">
                <a:solidFill>
                  <a:schemeClr val="tx1"/>
                </a:solidFill>
                <a:latin typeface="+mn-lt"/>
                <a:ea typeface="+mj-ea"/>
                <a:cs typeface="+mj-cs"/>
              </a:rPr>
            </a:br>
            <a:r>
              <a:rPr lang="it-IT" sz="3600" kern="1200" noProof="0" dirty="0">
                <a:solidFill>
                  <a:schemeClr val="tx1"/>
                </a:solidFill>
                <a:latin typeface="+mn-lt"/>
                <a:ea typeface="+mj-ea"/>
                <a:cs typeface="+mj-cs"/>
              </a:rPr>
              <a:t>nel </a:t>
            </a:r>
            <a:r>
              <a:rPr lang="it-IT" sz="3600" kern="1200" noProof="0" dirty="0" err="1">
                <a:solidFill>
                  <a:schemeClr val="tx1"/>
                </a:solidFill>
                <a:latin typeface="+mn-lt"/>
                <a:ea typeface="+mj-ea"/>
                <a:cs typeface="+mj-cs"/>
              </a:rPr>
              <a:t>d.l.</a:t>
            </a:r>
            <a:r>
              <a:rPr lang="it-IT" sz="3600" kern="1200" noProof="0" dirty="0">
                <a:solidFill>
                  <a:schemeClr val="tx1"/>
                </a:solidFill>
                <a:latin typeface="+mn-lt"/>
                <a:ea typeface="+mj-ea"/>
                <a:cs typeface="+mj-cs"/>
              </a:rPr>
              <a:t> n. 127/2025</a:t>
            </a:r>
            <a:br>
              <a:rPr lang="it-IT" sz="3600" kern="1200" noProof="0" dirty="0">
                <a:solidFill>
                  <a:schemeClr val="tx1"/>
                </a:solidFill>
                <a:latin typeface="+mn-lt"/>
                <a:ea typeface="+mj-ea"/>
                <a:cs typeface="+mj-cs"/>
              </a:rPr>
            </a:br>
            <a:r>
              <a:rPr lang="it-IT" sz="2400" kern="1200" noProof="0" dirty="0">
                <a:solidFill>
                  <a:schemeClr val="tx1"/>
                </a:solidFill>
                <a:latin typeface="+mn-lt"/>
                <a:ea typeface="+mj-ea"/>
                <a:cs typeface="+mj-cs"/>
              </a:rPr>
              <a:t>(convertito con modificazioni </a:t>
            </a:r>
            <a:br>
              <a:rPr lang="it-IT" sz="2400" kern="1200" noProof="0" dirty="0">
                <a:solidFill>
                  <a:schemeClr val="tx1"/>
                </a:solidFill>
                <a:latin typeface="+mn-lt"/>
                <a:ea typeface="+mj-ea"/>
                <a:cs typeface="+mj-cs"/>
              </a:rPr>
            </a:br>
            <a:r>
              <a:rPr lang="it-IT" sz="2400" kern="1200" noProof="0" dirty="0">
                <a:solidFill>
                  <a:schemeClr val="tx1"/>
                </a:solidFill>
                <a:latin typeface="+mn-lt"/>
                <a:ea typeface="+mj-ea"/>
                <a:cs typeface="+mj-cs"/>
              </a:rPr>
              <a:t>dalla L. 30 ottobre 2025, n. 164) </a:t>
            </a:r>
            <a:endParaRPr lang="it-IT" sz="2400" kern="1200" noProof="0" dirty="0">
              <a:solidFill>
                <a:schemeClr val="tx1"/>
              </a:solidFill>
              <a:latin typeface="+mj-lt"/>
              <a:ea typeface="+mj-ea"/>
              <a:cs typeface="+mj-cs"/>
            </a:endParaRPr>
          </a:p>
        </p:txBody>
      </p:sp>
      <p:cxnSp>
        <p:nvCxnSpPr>
          <p:cNvPr id="136" name="Straight Connector 135">
            <a:extLst>
              <a:ext uri="{FF2B5EF4-FFF2-40B4-BE49-F238E27FC236}">
                <a16:creationId xmlns:a16="http://schemas.microsoft.com/office/drawing/2014/main" id="{A959B3CC-0188-89AC-FF7B-34506A7E45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4766031"/>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pic>
        <p:nvPicPr>
          <p:cNvPr id="3" name="Immagine 2" descr="Immagine che contiene arte">
            <a:extLst>
              <a:ext uri="{FF2B5EF4-FFF2-40B4-BE49-F238E27FC236}">
                <a16:creationId xmlns:a16="http://schemas.microsoft.com/office/drawing/2014/main" id="{8A30060F-1B13-EE83-AF36-B14C17F1C22C}"/>
              </a:ext>
            </a:extLst>
          </p:cNvPr>
          <p:cNvPicPr>
            <a:picLocks noChangeAspect="1"/>
          </p:cNvPicPr>
          <p:nvPr/>
        </p:nvPicPr>
        <p:blipFill>
          <a:blip r:embed="rId3"/>
          <a:stretch>
            <a:fillRect/>
          </a:stretch>
        </p:blipFill>
        <p:spPr>
          <a:xfrm>
            <a:off x="589116" y="3972197"/>
            <a:ext cx="2054848" cy="750787"/>
          </a:xfrm>
          <a:prstGeom prst="rect">
            <a:avLst/>
          </a:prstGeom>
        </p:spPr>
      </p:pic>
    </p:spTree>
    <p:extLst>
      <p:ext uri="{BB962C8B-B14F-4D97-AF65-F5344CB8AC3E}">
        <p14:creationId xmlns:p14="http://schemas.microsoft.com/office/powerpoint/2010/main" val="2331062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CC76DB18-1165-DF0C-5D3B-FE02D4E92813}"/>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81EBC71B-2B10-2C9D-DA7B-E4FEDC149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320CD05B-4431-07E8-8203-98285915525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4726B1EF-E14C-37D0-F49A-7141D57D6F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0B874A74-34DA-6837-9742-22D41675F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AF1D93DE-AF2C-D702-011D-790F3B00E7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53966ACA-6D3A-9CCA-A735-7422AFB48D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827AC79B-B5E0-3C59-E927-D77A5B6FB6E5}"/>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p>
        </p:txBody>
      </p:sp>
      <p:sp>
        <p:nvSpPr>
          <p:cNvPr id="252" name="Google Shape;252;g37f25b23dee_0_68">
            <a:extLst>
              <a:ext uri="{FF2B5EF4-FFF2-40B4-BE49-F238E27FC236}">
                <a16:creationId xmlns:a16="http://schemas.microsoft.com/office/drawing/2014/main" id="{CE0B07A5-03D5-2AD4-0FCE-5456342348D5}"/>
              </a:ext>
            </a:extLst>
          </p:cNvPr>
          <p:cNvSpPr txBox="1">
            <a:spLocks noGrp="1"/>
          </p:cNvSpPr>
          <p:nvPr>
            <p:ph type="body" idx="1"/>
          </p:nvPr>
        </p:nvSpPr>
        <p:spPr>
          <a:xfrm>
            <a:off x="783771" y="2028010"/>
            <a:ext cx="7455989" cy="2728204"/>
          </a:xfrm>
          <a:prstGeom prst="rect">
            <a:avLst/>
          </a:prstGeom>
        </p:spPr>
        <p:txBody>
          <a:bodyPr spcFirstLastPara="1" vert="horz" lIns="91440" tIns="45720" rIns="91440" bIns="45720" rtlCol="0" anchor="ctr" anchorCtr="0">
            <a:normAutofit lnSpcReduction="10000"/>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L’articolo 2 è dedicato al colloquio:</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comma 1 richiama le specifiche norme contenute nel d.lgs. 62/2017;</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comma 2 articolazione del colloquio</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comma 3 l’elaborato critico per chi è ammesso con il 6 in comportamento</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comma 4 disciplina CLIL</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comma 5 colloquio dei candidati con disabilità e DSA</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comma 6 indicazioni specifiche per </a:t>
            </a:r>
            <a:r>
              <a:rPr lang="it-IT" sz="1600" noProof="0" dirty="0" err="1">
                <a:solidFill>
                  <a:schemeClr val="tx1"/>
                </a:solidFill>
                <a:latin typeface="+mn-lt"/>
                <a:ea typeface="+mn-ea"/>
                <a:cs typeface="+mn-cs"/>
              </a:rPr>
              <a:t>EsaBac</a:t>
            </a:r>
            <a:r>
              <a:rPr lang="it-IT" sz="1600" noProof="0" dirty="0">
                <a:solidFill>
                  <a:schemeClr val="tx1"/>
                </a:solidFill>
                <a:latin typeface="+mn-lt"/>
                <a:ea typeface="+mn-ea"/>
                <a:cs typeface="+mn-cs"/>
              </a:rPr>
              <a:t>/</a:t>
            </a:r>
            <a:r>
              <a:rPr lang="it-IT" sz="1600" noProof="0" dirty="0" err="1">
                <a:solidFill>
                  <a:schemeClr val="tx1"/>
                </a:solidFill>
                <a:latin typeface="+mn-lt"/>
                <a:ea typeface="+mn-ea"/>
                <a:cs typeface="+mn-cs"/>
              </a:rPr>
              <a:t>EsaBac</a:t>
            </a:r>
            <a:r>
              <a:rPr lang="it-IT" sz="1600" noProof="0" dirty="0">
                <a:solidFill>
                  <a:schemeClr val="tx1"/>
                </a:solidFill>
                <a:latin typeface="+mn-lt"/>
                <a:ea typeface="+mn-ea"/>
                <a:cs typeface="+mn-cs"/>
              </a:rPr>
              <a:t> techno </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comma 7 punteggio e sua attribuzione</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comma 8 indicazioni generali sullo svolgimento del colloquio</a:t>
            </a:r>
          </a:p>
        </p:txBody>
      </p:sp>
      <p:cxnSp>
        <p:nvCxnSpPr>
          <p:cNvPr id="267" name="Straight Connector 266">
            <a:extLst>
              <a:ext uri="{FF2B5EF4-FFF2-40B4-BE49-F238E27FC236}">
                <a16:creationId xmlns:a16="http://schemas.microsoft.com/office/drawing/2014/main" id="{95AC1A52-B8C9-02C3-A836-F929FAD286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4749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2B7DA712-D0EA-FAF1-1312-ADE900BF95F5}"/>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01264DB1-C05E-EF8B-0986-9556342267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B6F34FE2-658D-0AD0-349E-292A3D3457A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95610B4E-01DB-F6AE-0666-1BDC51112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9C8B5C91-047B-CF13-8DC2-268D66EF91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98AC9E45-38B1-188D-3971-B3CA1B49A1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3284B054-07A9-A6CC-5DF3-0A5631634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8FE261BA-48E8-0BC3-38B3-50B6464BACA1}"/>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 - articolazione</a:t>
            </a:r>
          </a:p>
        </p:txBody>
      </p:sp>
      <p:sp>
        <p:nvSpPr>
          <p:cNvPr id="252" name="Google Shape;252;g37f25b23dee_0_68">
            <a:extLst>
              <a:ext uri="{FF2B5EF4-FFF2-40B4-BE49-F238E27FC236}">
                <a16:creationId xmlns:a16="http://schemas.microsoft.com/office/drawing/2014/main" id="{D0FC1522-055C-FB33-9D7D-8EDB584D0B4B}"/>
              </a:ext>
            </a:extLst>
          </p:cNvPr>
          <p:cNvSpPr txBox="1">
            <a:spLocks noGrp="1"/>
          </p:cNvSpPr>
          <p:nvPr>
            <p:ph type="body" idx="1"/>
          </p:nvPr>
        </p:nvSpPr>
        <p:spPr>
          <a:xfrm>
            <a:off x="783771" y="2028010"/>
            <a:ext cx="7455989" cy="2578625"/>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colloquio</a:t>
            </a:r>
          </a:p>
          <a:p>
            <a:pPr marL="0" lvl="0" indent="-228600" defTabSz="914400">
              <a:lnSpc>
                <a:spcPct val="90000"/>
              </a:lnSpc>
              <a:spcBef>
                <a:spcPts val="0"/>
              </a:spcBef>
              <a:spcAft>
                <a:spcPts val="600"/>
              </a:spcAft>
              <a:buFont typeface="Arial" panose="020B0604020202020204" pitchFamily="34" charset="0"/>
              <a:buChar char="•"/>
            </a:pPr>
            <a:r>
              <a:rPr lang="it-IT" sz="1600" b="1" noProof="0" dirty="0">
                <a:solidFill>
                  <a:schemeClr val="tx1"/>
                </a:solidFill>
                <a:latin typeface="+mn-lt"/>
                <a:ea typeface="+mn-ea"/>
                <a:cs typeface="+mn-cs"/>
              </a:rPr>
              <a:t>inizia a partire da una breve riflessione del candidato sul proprio percorso scolastico e personale</a:t>
            </a:r>
            <a:r>
              <a:rPr lang="it-IT" sz="1600" noProof="0" dirty="0">
                <a:solidFill>
                  <a:schemeClr val="tx1"/>
                </a:solidFill>
                <a:latin typeface="+mn-lt"/>
                <a:ea typeface="+mn-ea"/>
                <a:cs typeface="+mn-cs"/>
              </a:rPr>
              <a:t>, anche alla luce delle informazioni contenute nel Curriculum della studentessa e dello studente</a:t>
            </a:r>
          </a:p>
          <a:p>
            <a:pPr marL="0" lvl="0" indent="-228600" defTabSz="914400">
              <a:lnSpc>
                <a:spcPct val="90000"/>
              </a:lnSpc>
              <a:spcBef>
                <a:spcPts val="0"/>
              </a:spcBef>
              <a:spcAft>
                <a:spcPts val="600"/>
              </a:spcAft>
              <a:buFont typeface="Arial" panose="020B0604020202020204" pitchFamily="34" charset="0"/>
              <a:buChar char="•"/>
            </a:pPr>
            <a:r>
              <a:rPr lang="it-IT" sz="1600" b="1" noProof="0" dirty="0">
                <a:solidFill>
                  <a:schemeClr val="tx1"/>
                </a:solidFill>
                <a:latin typeface="+mn-lt"/>
                <a:ea typeface="+mn-ea"/>
                <a:cs typeface="+mn-cs"/>
              </a:rPr>
              <a:t>prosegue con la proposta di domande e approfondimenti sulle quattro discipline </a:t>
            </a:r>
            <a:r>
              <a:rPr lang="it-IT" sz="1600" noProof="0" dirty="0">
                <a:solidFill>
                  <a:schemeClr val="tx1"/>
                </a:solidFill>
                <a:latin typeface="+mn-lt"/>
                <a:ea typeface="+mn-ea"/>
                <a:cs typeface="+mn-cs"/>
              </a:rPr>
              <a:t>di cui all’art. 1, co.1, lettera b), al fine di evidenziare il grado di responsabilità e maturità raggiunto dal candidato in ordine all’acquisizione dei contenuti e dei metodi propri delle singole discipline e alla </a:t>
            </a:r>
            <a:r>
              <a:rPr lang="it-IT" sz="1600" b="1" noProof="0" dirty="0">
                <a:solidFill>
                  <a:schemeClr val="tx1"/>
                </a:solidFill>
                <a:latin typeface="+mn-lt"/>
                <a:ea typeface="+mn-ea"/>
                <a:cs typeface="+mn-cs"/>
              </a:rPr>
              <a:t>capacità di utilizzare e raccordare le conoscenze </a:t>
            </a:r>
            <a:r>
              <a:rPr lang="it-IT" sz="1600" noProof="0" dirty="0">
                <a:solidFill>
                  <a:schemeClr val="tx1"/>
                </a:solidFill>
                <a:latin typeface="+mn-lt"/>
                <a:ea typeface="+mn-ea"/>
                <a:cs typeface="+mn-cs"/>
              </a:rPr>
              <a:t>acquisite per </a:t>
            </a:r>
            <a:r>
              <a:rPr lang="it-IT" sz="1600" b="1" noProof="0" dirty="0">
                <a:solidFill>
                  <a:schemeClr val="tx1"/>
                </a:solidFill>
                <a:latin typeface="+mn-lt"/>
                <a:ea typeface="+mn-ea"/>
                <a:cs typeface="+mn-cs"/>
              </a:rPr>
              <a:t>argomentare in maniera critica e personale</a:t>
            </a:r>
          </a:p>
        </p:txBody>
      </p:sp>
      <p:cxnSp>
        <p:nvCxnSpPr>
          <p:cNvPr id="267" name="Straight Connector 266">
            <a:extLst>
              <a:ext uri="{FF2B5EF4-FFF2-40B4-BE49-F238E27FC236}">
                <a16:creationId xmlns:a16="http://schemas.microsoft.com/office/drawing/2014/main" id="{EADE746A-8C1E-386D-784B-B40DDD6227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1196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875B9258-2A85-A1E9-DA6F-6CBA9883AB45}"/>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F32A613A-6B21-9DBA-149A-9892C8C61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B1F04859-F135-5046-1CC1-F7A50872173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0FCB4BFF-F818-42D2-C901-C40421ADA3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4B255FB3-623F-6119-6DF7-C449A5D298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4D013F0E-DBF2-3A2A-E479-676BA5FC43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990983BF-ACDA-CAFA-67A2-DB0300A660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7D5C53B7-1E3F-C573-AC54-E09C5B074392}"/>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 - articolazione</a:t>
            </a:r>
          </a:p>
        </p:txBody>
      </p:sp>
      <p:sp>
        <p:nvSpPr>
          <p:cNvPr id="252" name="Google Shape;252;g37f25b23dee_0_68">
            <a:extLst>
              <a:ext uri="{FF2B5EF4-FFF2-40B4-BE49-F238E27FC236}">
                <a16:creationId xmlns:a16="http://schemas.microsoft.com/office/drawing/2014/main" id="{6F375A47-F25B-0D79-D86B-CC644A3F37DB}"/>
              </a:ext>
            </a:extLst>
          </p:cNvPr>
          <p:cNvSpPr txBox="1">
            <a:spLocks noGrp="1"/>
          </p:cNvSpPr>
          <p:nvPr>
            <p:ph type="body" idx="1"/>
          </p:nvPr>
        </p:nvSpPr>
        <p:spPr>
          <a:xfrm>
            <a:off x="783771" y="2028010"/>
            <a:ext cx="7455989" cy="2578625"/>
          </a:xfrm>
          <a:prstGeom prst="rect">
            <a:avLst/>
          </a:prstGeom>
        </p:spPr>
        <p:txBody>
          <a:bodyPr spcFirstLastPara="1" vert="horz" lIns="91440" tIns="45720" rIns="91440" bIns="45720" rtlCol="0" anchor="ctr" anchorCtr="0">
            <a:normAutofit/>
          </a:bodyPr>
          <a:lstStyle/>
          <a:p>
            <a:pPr marL="0" lvl="0" indent="-228600" defTabSz="914400">
              <a:lnSpc>
                <a:spcPct val="90000"/>
              </a:lnSpc>
              <a:spcBef>
                <a:spcPts val="0"/>
              </a:spcBef>
              <a:spcAft>
                <a:spcPts val="600"/>
              </a:spcAft>
              <a:buFont typeface="Arial" panose="020B0604020202020204" pitchFamily="34" charset="0"/>
              <a:buChar char="•"/>
            </a:pPr>
            <a:r>
              <a:rPr lang="it-IT" sz="1600" dirty="0">
                <a:solidFill>
                  <a:schemeClr val="tx1"/>
                </a:solidFill>
                <a:latin typeface="+mn-lt"/>
                <a:ea typeface="+mn-ea"/>
                <a:cs typeface="+mn-cs"/>
              </a:rPr>
              <a:t>nel</a:t>
            </a:r>
            <a:r>
              <a:rPr lang="it-IT" sz="1600" noProof="0" dirty="0">
                <a:solidFill>
                  <a:schemeClr val="tx1"/>
                </a:solidFill>
                <a:latin typeface="+mn-lt"/>
                <a:ea typeface="+mn-ea"/>
                <a:cs typeface="+mn-cs"/>
              </a:rPr>
              <a:t> corso del colloquio il candidato analizza criticamente e correla al percorso di studi seguito e al PECUP, mediante una breve relazione o un lavoro multimediale, </a:t>
            </a:r>
            <a:r>
              <a:rPr lang="it-IT" sz="1600" b="1" noProof="0" dirty="0">
                <a:solidFill>
                  <a:schemeClr val="tx1"/>
                </a:solidFill>
                <a:latin typeface="+mn-lt"/>
                <a:ea typeface="+mn-ea"/>
                <a:cs typeface="+mn-cs"/>
              </a:rPr>
              <a:t>le esperienze svolte nell’ambito delle attività di formazione scuola-lavoro</a:t>
            </a:r>
            <a:r>
              <a:rPr lang="it-IT" sz="1600" noProof="0" dirty="0">
                <a:solidFill>
                  <a:schemeClr val="tx1"/>
                </a:solidFill>
                <a:latin typeface="+mn-lt"/>
                <a:ea typeface="+mn-ea"/>
                <a:cs typeface="+mn-cs"/>
              </a:rPr>
              <a:t>, con riferimento al complesso del percorso effettuato</a:t>
            </a:r>
          </a:p>
          <a:p>
            <a:pPr marL="0" lvl="0" indent="-228600" defTabSz="914400">
              <a:lnSpc>
                <a:spcPct val="90000"/>
              </a:lnSpc>
              <a:spcBef>
                <a:spcPts val="0"/>
              </a:spcBef>
              <a:spcAft>
                <a:spcPts val="600"/>
              </a:spcAft>
              <a:buFont typeface="Arial" panose="020B0604020202020204" pitchFamily="34" charset="0"/>
              <a:buChar char="•"/>
            </a:pPr>
            <a:r>
              <a:rPr lang="it-IT" sz="1600" noProof="0" dirty="0">
                <a:solidFill>
                  <a:schemeClr val="tx1"/>
                </a:solidFill>
                <a:latin typeface="+mn-lt"/>
                <a:ea typeface="+mn-ea"/>
                <a:cs typeface="+mn-cs"/>
              </a:rPr>
              <a:t>[</a:t>
            </a:r>
            <a:r>
              <a:rPr lang="it-IT" sz="1600" i="1" noProof="0" dirty="0">
                <a:solidFill>
                  <a:schemeClr val="tx1"/>
                </a:solidFill>
                <a:latin typeface="+mn-lt"/>
                <a:ea typeface="+mn-ea"/>
                <a:cs typeface="+mn-cs"/>
              </a:rPr>
              <a:t>il colloquio</a:t>
            </a:r>
            <a:r>
              <a:rPr lang="it-IT" sz="1600" noProof="0" dirty="0">
                <a:solidFill>
                  <a:schemeClr val="tx1"/>
                </a:solidFill>
                <a:latin typeface="+mn-lt"/>
                <a:ea typeface="+mn-ea"/>
                <a:cs typeface="+mn-cs"/>
              </a:rPr>
              <a:t>] verifica le </a:t>
            </a:r>
            <a:r>
              <a:rPr lang="it-IT" sz="1600" b="1" noProof="0" dirty="0">
                <a:solidFill>
                  <a:schemeClr val="tx1"/>
                </a:solidFill>
                <a:latin typeface="+mn-lt"/>
                <a:ea typeface="+mn-ea"/>
                <a:cs typeface="+mn-cs"/>
              </a:rPr>
              <a:t>competenze di educazione civica</a:t>
            </a:r>
            <a:r>
              <a:rPr lang="it-IT" sz="1600" noProof="0" dirty="0">
                <a:solidFill>
                  <a:schemeClr val="tx1"/>
                </a:solidFill>
                <a:latin typeface="+mn-lt"/>
                <a:ea typeface="+mn-ea"/>
                <a:cs typeface="+mn-cs"/>
              </a:rPr>
              <a:t>, di cui alla legge 20 agosto 2019, n. 92, come definite nel curricolo d’istituto e previste dalle attività declinate dal documento del consiglio di classe</a:t>
            </a:r>
          </a:p>
          <a:p>
            <a:pPr marL="0" lvl="0" indent="-228600" defTabSz="914400">
              <a:lnSpc>
                <a:spcPct val="90000"/>
              </a:lnSpc>
              <a:spcBef>
                <a:spcPts val="0"/>
              </a:spcBef>
              <a:spcAft>
                <a:spcPts val="600"/>
              </a:spcAft>
              <a:buFont typeface="Arial" panose="020B0604020202020204" pitchFamily="34" charset="0"/>
              <a:buChar char="•"/>
            </a:pPr>
            <a:r>
              <a:rPr lang="it-IT" sz="1600" noProof="0" dirty="0">
                <a:solidFill>
                  <a:schemeClr val="tx1"/>
                </a:solidFill>
                <a:latin typeface="+mn-lt"/>
                <a:ea typeface="+mn-ea"/>
                <a:cs typeface="+mn-cs"/>
              </a:rPr>
              <a:t>nell’ambito del colloquio viene effettuata la </a:t>
            </a:r>
            <a:r>
              <a:rPr lang="it-IT" sz="1600" b="1" noProof="0" dirty="0">
                <a:solidFill>
                  <a:schemeClr val="tx1"/>
                </a:solidFill>
                <a:latin typeface="+mn-lt"/>
                <a:ea typeface="+mn-ea"/>
                <a:cs typeface="+mn-cs"/>
              </a:rPr>
              <a:t>discussione degli elaborati </a:t>
            </a:r>
            <a:r>
              <a:rPr lang="it-IT" sz="1600" noProof="0" dirty="0">
                <a:solidFill>
                  <a:schemeClr val="tx1"/>
                </a:solidFill>
                <a:latin typeface="+mn-lt"/>
                <a:ea typeface="+mn-ea"/>
                <a:cs typeface="+mn-cs"/>
              </a:rPr>
              <a:t>relativi alle prove scritte</a:t>
            </a:r>
          </a:p>
        </p:txBody>
      </p:sp>
      <p:cxnSp>
        <p:nvCxnSpPr>
          <p:cNvPr id="267" name="Straight Connector 266">
            <a:extLst>
              <a:ext uri="{FF2B5EF4-FFF2-40B4-BE49-F238E27FC236}">
                <a16:creationId xmlns:a16="http://schemas.microsoft.com/office/drawing/2014/main" id="{73BB31CD-48F4-2541-AEB0-860AE9F55B1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2516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EC51A778-B590-0201-88E3-80CE3D04D9A5}"/>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FD338FCE-7E3E-9A59-59CF-93D5150F1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843B50D3-CAD7-3122-FBA5-9E470D79C1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AB27C9DE-9387-41E1-A53F-A10208E342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F601E9C4-918C-58C6-3391-44729A9FAA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FC2F6559-D79F-E6AC-E967-AD401D3083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FACAB6BA-DD59-0F08-6197-86776A917D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6767037D-E4A3-23B2-6228-BFFE029C4344}"/>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 – elaborato critico</a:t>
            </a:r>
          </a:p>
        </p:txBody>
      </p:sp>
      <p:sp>
        <p:nvSpPr>
          <p:cNvPr id="252" name="Google Shape;252;g37f25b23dee_0_68">
            <a:extLst>
              <a:ext uri="{FF2B5EF4-FFF2-40B4-BE49-F238E27FC236}">
                <a16:creationId xmlns:a16="http://schemas.microsoft.com/office/drawing/2014/main" id="{35D1DFA1-2EDA-297A-A162-40B85B3E6A81}"/>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dirty="0">
                <a:solidFill>
                  <a:schemeClr val="tx1"/>
                </a:solidFill>
                <a:latin typeface="+mn-lt"/>
                <a:ea typeface="+mn-ea"/>
                <a:cs typeface="+mn-cs"/>
              </a:rPr>
              <a:t>Nel</a:t>
            </a:r>
            <a:r>
              <a:rPr lang="it-IT" sz="1800" noProof="0" dirty="0">
                <a:solidFill>
                  <a:schemeClr val="tx1"/>
                </a:solidFill>
                <a:latin typeface="+mn-lt"/>
                <a:ea typeface="+mn-ea"/>
                <a:cs typeface="+mn-cs"/>
              </a:rPr>
              <a:t> caso in cui il candidato interno abbia riportato, in sede di scrutinio finale, una valutazione del </a:t>
            </a:r>
            <a:r>
              <a:rPr lang="it-IT" sz="1800" b="1" noProof="0" dirty="0">
                <a:solidFill>
                  <a:schemeClr val="tx1"/>
                </a:solidFill>
                <a:latin typeface="+mn-lt"/>
                <a:ea typeface="+mn-ea"/>
                <a:cs typeface="+mn-cs"/>
              </a:rPr>
              <a:t>comportamento</a:t>
            </a:r>
            <a:r>
              <a:rPr lang="it-IT" sz="1800" noProof="0" dirty="0">
                <a:solidFill>
                  <a:schemeClr val="tx1"/>
                </a:solidFill>
                <a:latin typeface="+mn-lt"/>
                <a:ea typeface="+mn-ea"/>
                <a:cs typeface="+mn-cs"/>
              </a:rPr>
              <a:t> pari a </a:t>
            </a:r>
            <a:r>
              <a:rPr lang="it-IT" sz="1800" b="1" noProof="0" dirty="0">
                <a:solidFill>
                  <a:schemeClr val="tx1"/>
                </a:solidFill>
                <a:latin typeface="+mn-lt"/>
                <a:ea typeface="+mn-ea"/>
                <a:cs typeface="+mn-cs"/>
              </a:rPr>
              <a:t>sei decimi</a:t>
            </a:r>
            <a:r>
              <a:rPr lang="it-IT" sz="1800" noProof="0" dirty="0">
                <a:solidFill>
                  <a:schemeClr val="tx1"/>
                </a:solidFill>
                <a:latin typeface="+mn-lt"/>
                <a:ea typeface="+mn-ea"/>
                <a:cs typeface="+mn-cs"/>
              </a:rPr>
              <a:t>, il colloquio ha altresì a oggetto la trattazione di un </a:t>
            </a:r>
            <a:r>
              <a:rPr lang="it-IT" sz="1800" b="1" noProof="0" dirty="0">
                <a:solidFill>
                  <a:schemeClr val="tx1"/>
                </a:solidFill>
                <a:latin typeface="+mn-lt"/>
                <a:ea typeface="+mn-ea"/>
                <a:cs typeface="+mn-cs"/>
              </a:rPr>
              <a:t>elaborato critico in materia di cittadinanza attiva e solidale</a:t>
            </a:r>
            <a:r>
              <a:rPr lang="it-IT" sz="1800" noProof="0" dirty="0">
                <a:solidFill>
                  <a:schemeClr val="tx1"/>
                </a:solidFill>
                <a:latin typeface="+mn-lt"/>
                <a:ea typeface="+mn-ea"/>
                <a:cs typeface="+mn-cs"/>
              </a:rPr>
              <a:t>, assegnato dal consiglio di classe.</a:t>
            </a:r>
          </a:p>
        </p:txBody>
      </p:sp>
      <p:cxnSp>
        <p:nvCxnSpPr>
          <p:cNvPr id="267" name="Straight Connector 266">
            <a:extLst>
              <a:ext uri="{FF2B5EF4-FFF2-40B4-BE49-F238E27FC236}">
                <a16:creationId xmlns:a16="http://schemas.microsoft.com/office/drawing/2014/main" id="{E10FDD3B-746F-A12F-C8B6-568AD1E2150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0436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C1714C95-D3FC-0B45-DB48-4A8C438E0D3F}"/>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268E29AD-784C-0766-26D6-EB19888015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BC9564AB-F9E7-9131-E7AD-9024E3CB0F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B8FAD69B-3AB4-13FE-9C74-3F44D6E95D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F13D3602-8F85-3D56-A608-D0057AF4DD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B3CAE6BA-1A42-7371-5B84-D298884630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C1713A8C-74EF-22B7-A227-35C3462410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41DAF952-47C5-F232-21AE-BDB611EB0365}"/>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 – disciplina CLIL</a:t>
            </a:r>
          </a:p>
        </p:txBody>
      </p:sp>
      <p:sp>
        <p:nvSpPr>
          <p:cNvPr id="252" name="Google Shape;252;g37f25b23dee_0_68">
            <a:extLst>
              <a:ext uri="{FF2B5EF4-FFF2-40B4-BE49-F238E27FC236}">
                <a16:creationId xmlns:a16="http://schemas.microsoft.com/office/drawing/2014/main" id="{2DA8058F-82A8-E8F1-6320-EEA1222437BC}"/>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Nell’ambito del colloquio possono essere accertate le conoscenze e le competenze della disciplina non linguistica (DNL) veicolata in lingua straniera attraverso la metodologia CLIL, </a:t>
            </a:r>
            <a:r>
              <a:rPr lang="it-IT" sz="1800" b="1" noProof="0" dirty="0">
                <a:solidFill>
                  <a:schemeClr val="tx1"/>
                </a:solidFill>
                <a:latin typeface="+mn-lt"/>
                <a:ea typeface="+mn-ea"/>
                <a:cs typeface="+mn-cs"/>
              </a:rPr>
              <a:t>qualora il docente della disciplina coinvolta faccia parte della commissione di esame in qualità di commissario interno</a:t>
            </a:r>
            <a:r>
              <a:rPr lang="it-IT" sz="1800" noProof="0" dirty="0">
                <a:solidFill>
                  <a:schemeClr val="tx1"/>
                </a:solidFill>
                <a:latin typeface="+mn-lt"/>
                <a:ea typeface="+mn-ea"/>
                <a:cs typeface="+mn-cs"/>
              </a:rPr>
              <a:t>. </a:t>
            </a:r>
          </a:p>
        </p:txBody>
      </p:sp>
      <p:cxnSp>
        <p:nvCxnSpPr>
          <p:cNvPr id="267" name="Straight Connector 266">
            <a:extLst>
              <a:ext uri="{FF2B5EF4-FFF2-40B4-BE49-F238E27FC236}">
                <a16:creationId xmlns:a16="http://schemas.microsoft.com/office/drawing/2014/main" id="{D73699C0-7811-1660-F572-10485D32D04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271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08D8ABA8-F222-AE56-2E32-EBF1CAA25E7D}"/>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04FFCFB3-84BA-5E47-9243-31D8726A21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85E4E9CC-B118-A77E-6E26-0ED260D8E00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AEB8BC03-9059-CE2A-7A6D-2DED57F42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2A0818F1-2AD4-64A1-315F-8D373D4D11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7453CF12-ED84-50A2-3C20-72E34EFC90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211CE87A-7141-73F5-C36F-E0004EB110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ACA3D0C1-B60E-042E-A501-1504B10EED66}"/>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r>
              <a:rPr lang="it-IT" sz="3600" dirty="0">
                <a:solidFill>
                  <a:schemeClr val="tx1"/>
                </a:solidFill>
                <a:latin typeface="+mj-lt"/>
                <a:ea typeface="+mj-ea"/>
                <a:cs typeface="+mj-cs"/>
              </a:rPr>
              <a:t> – candidati con disabilità e DSA</a:t>
            </a:r>
            <a:endParaRPr lang="it-IT" sz="3600" kern="1200" noProof="0" dirty="0">
              <a:solidFill>
                <a:schemeClr val="tx1"/>
              </a:solidFill>
              <a:latin typeface="+mj-lt"/>
              <a:ea typeface="+mj-ea"/>
              <a:cs typeface="+mj-cs"/>
            </a:endParaRPr>
          </a:p>
        </p:txBody>
      </p:sp>
      <p:sp>
        <p:nvSpPr>
          <p:cNvPr id="252" name="Google Shape;252;g37f25b23dee_0_68">
            <a:extLst>
              <a:ext uri="{FF2B5EF4-FFF2-40B4-BE49-F238E27FC236}">
                <a16:creationId xmlns:a16="http://schemas.microsoft.com/office/drawing/2014/main" id="{8959F689-4CBB-DEBC-CCC6-9DC3D39D49B1}"/>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Il colloquio dei candidati con disabilità e disturbi specifici di apprendimento si svolge nel rispetto di quanto previsto dall’</a:t>
            </a:r>
            <a:r>
              <a:rPr lang="it-IT" sz="1800" b="1" noProof="0" dirty="0">
                <a:solidFill>
                  <a:schemeClr val="tx1"/>
                </a:solidFill>
                <a:latin typeface="+mn-lt"/>
                <a:ea typeface="+mn-ea"/>
                <a:cs typeface="+mn-cs"/>
              </a:rPr>
              <a:t>articolo 20 del decreto legislativo 13 aprile 2017, n. 62</a:t>
            </a:r>
            <a:r>
              <a:rPr lang="it-IT" sz="1500" noProof="0" dirty="0">
                <a:solidFill>
                  <a:schemeClr val="tx1"/>
                </a:solidFill>
                <a:latin typeface="+mn-lt"/>
                <a:ea typeface="+mn-ea"/>
                <a:cs typeface="+mn-cs"/>
              </a:rPr>
              <a:t>.</a:t>
            </a:r>
          </a:p>
        </p:txBody>
      </p:sp>
      <p:cxnSp>
        <p:nvCxnSpPr>
          <p:cNvPr id="267" name="Straight Connector 266">
            <a:extLst>
              <a:ext uri="{FF2B5EF4-FFF2-40B4-BE49-F238E27FC236}">
                <a16:creationId xmlns:a16="http://schemas.microsoft.com/office/drawing/2014/main" id="{419D657C-940E-433F-183F-D24CD0F82F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04661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918788C4-EEB3-323E-DCD7-7BE9D2C9AEDC}"/>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ED4C7613-BE21-895D-6FDA-B089ECAFE8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35D0A373-753B-AE7D-1B8B-3ADEA14A611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F195FA68-7636-27CB-3963-D4E3CC96B1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E951BE06-59B2-07E6-3CED-1AB7ED8C37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CD3096FE-ED2C-4555-55DA-A315D42ACE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85D57607-B877-6692-AD85-51D718884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514F244F-AFE4-2230-8DC0-0FAE41B2C80D}"/>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r>
              <a:rPr lang="it-IT" sz="3600" dirty="0">
                <a:solidFill>
                  <a:schemeClr val="tx1"/>
                </a:solidFill>
                <a:latin typeface="+mj-lt"/>
                <a:ea typeface="+mj-ea"/>
                <a:cs typeface="+mj-cs"/>
              </a:rPr>
              <a:t> – </a:t>
            </a:r>
            <a:r>
              <a:rPr lang="it-IT" sz="3600" dirty="0" err="1">
                <a:solidFill>
                  <a:schemeClr val="tx1"/>
                </a:solidFill>
                <a:latin typeface="+mj-lt"/>
                <a:ea typeface="+mj-ea"/>
                <a:cs typeface="+mj-cs"/>
              </a:rPr>
              <a:t>EsaBac</a:t>
            </a:r>
            <a:r>
              <a:rPr lang="it-IT" sz="3600" dirty="0">
                <a:solidFill>
                  <a:schemeClr val="tx1"/>
                </a:solidFill>
                <a:latin typeface="+mj-lt"/>
                <a:ea typeface="+mj-ea"/>
                <a:cs typeface="+mj-cs"/>
              </a:rPr>
              <a:t>/</a:t>
            </a:r>
            <a:r>
              <a:rPr lang="it-IT" sz="3600" dirty="0" err="1">
                <a:solidFill>
                  <a:schemeClr val="tx1"/>
                </a:solidFill>
                <a:latin typeface="+mj-lt"/>
                <a:ea typeface="+mj-ea"/>
                <a:cs typeface="+mj-cs"/>
              </a:rPr>
              <a:t>EsaBac</a:t>
            </a:r>
            <a:r>
              <a:rPr lang="it-IT" sz="3600" dirty="0">
                <a:solidFill>
                  <a:schemeClr val="tx1"/>
                </a:solidFill>
                <a:latin typeface="+mj-lt"/>
                <a:ea typeface="+mj-ea"/>
                <a:cs typeface="+mj-cs"/>
              </a:rPr>
              <a:t> techno</a:t>
            </a:r>
            <a:endParaRPr lang="it-IT" sz="3600" kern="1200" noProof="0" dirty="0">
              <a:solidFill>
                <a:schemeClr val="tx1"/>
              </a:solidFill>
              <a:latin typeface="+mj-lt"/>
              <a:ea typeface="+mj-ea"/>
              <a:cs typeface="+mj-cs"/>
            </a:endParaRPr>
          </a:p>
        </p:txBody>
      </p:sp>
      <p:sp>
        <p:nvSpPr>
          <p:cNvPr id="252" name="Google Shape;252;g37f25b23dee_0_68">
            <a:extLst>
              <a:ext uri="{FF2B5EF4-FFF2-40B4-BE49-F238E27FC236}">
                <a16:creationId xmlns:a16="http://schemas.microsoft.com/office/drawing/2014/main" id="{A62479C2-9CDB-3813-F449-E23F9F235CCB}"/>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Si rinvia ai decreti specifici: decreti ministeriali 8 febbraio 2013, n. 95, e 4 agosto 2016, n. 614, come modificati e integrati dai decreti ministeriali 24 aprile 2019, n. 384, e 2 agosto 2022, n. 209.</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I</a:t>
            </a:r>
            <a:r>
              <a:rPr lang="it-IT" sz="1600" noProof="0" dirty="0">
                <a:solidFill>
                  <a:schemeClr val="tx1"/>
                </a:solidFill>
                <a:latin typeface="+mn-lt"/>
                <a:ea typeface="+mn-ea"/>
                <a:cs typeface="+mn-cs"/>
              </a:rPr>
              <a:t>l presidente della commissione può autorizzare la collaborazione di personale esperto per la valutazione della prova scritta della disciplina della storia, quale il docente conversatore di lingua, già utilizzato durante l’anno scolastico</a:t>
            </a:r>
          </a:p>
        </p:txBody>
      </p:sp>
      <p:cxnSp>
        <p:nvCxnSpPr>
          <p:cNvPr id="267" name="Straight Connector 266">
            <a:extLst>
              <a:ext uri="{FF2B5EF4-FFF2-40B4-BE49-F238E27FC236}">
                <a16:creationId xmlns:a16="http://schemas.microsoft.com/office/drawing/2014/main" id="{57D6A7D5-313C-5C31-99FB-4CDC2CBF658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88292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E218D1A7-1AAA-CA43-29FE-5033B9FE6753}"/>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311370DE-031F-78DF-9E9E-30B2F0DF3D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6E98E3D4-CBB3-FDD5-1901-CE288BD80F9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64B184BD-3C66-B4DA-FB42-FF1D5D3A00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5F99D2BA-624B-874C-7344-4C074853CE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0B143E71-D340-2C4C-EFC1-23EDAA3D7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D7ADC712-1D22-5E41-79FF-60F5F7DDFF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B9D1F3E2-9DC8-4E44-0751-70FCF119FF7A}"/>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r>
              <a:rPr lang="it-IT" sz="3600" dirty="0">
                <a:solidFill>
                  <a:schemeClr val="tx1"/>
                </a:solidFill>
                <a:latin typeface="+mj-lt"/>
                <a:ea typeface="+mj-ea"/>
                <a:cs typeface="+mj-cs"/>
              </a:rPr>
              <a:t> – </a:t>
            </a:r>
            <a:r>
              <a:rPr lang="it-IT" sz="3600" dirty="0" err="1">
                <a:solidFill>
                  <a:schemeClr val="tx1"/>
                </a:solidFill>
                <a:latin typeface="+mj-lt"/>
                <a:ea typeface="+mj-ea"/>
                <a:cs typeface="+mj-cs"/>
              </a:rPr>
              <a:t>EsaBac</a:t>
            </a:r>
            <a:r>
              <a:rPr lang="it-IT" sz="3600" dirty="0">
                <a:solidFill>
                  <a:schemeClr val="tx1"/>
                </a:solidFill>
                <a:latin typeface="+mj-lt"/>
                <a:ea typeface="+mj-ea"/>
                <a:cs typeface="+mj-cs"/>
              </a:rPr>
              <a:t>/</a:t>
            </a:r>
            <a:r>
              <a:rPr lang="it-IT" sz="3600" dirty="0" err="1">
                <a:solidFill>
                  <a:schemeClr val="tx1"/>
                </a:solidFill>
                <a:latin typeface="+mj-lt"/>
                <a:ea typeface="+mj-ea"/>
                <a:cs typeface="+mj-cs"/>
              </a:rPr>
              <a:t>EsaBac</a:t>
            </a:r>
            <a:r>
              <a:rPr lang="it-IT" sz="3600" dirty="0">
                <a:solidFill>
                  <a:schemeClr val="tx1"/>
                </a:solidFill>
                <a:latin typeface="+mj-lt"/>
                <a:ea typeface="+mj-ea"/>
                <a:cs typeface="+mj-cs"/>
              </a:rPr>
              <a:t> techno</a:t>
            </a:r>
            <a:endParaRPr lang="it-IT" sz="3600" kern="1200" noProof="0" dirty="0">
              <a:solidFill>
                <a:schemeClr val="tx1"/>
              </a:solidFill>
              <a:latin typeface="+mj-lt"/>
              <a:ea typeface="+mj-ea"/>
              <a:cs typeface="+mj-cs"/>
            </a:endParaRPr>
          </a:p>
        </p:txBody>
      </p:sp>
      <p:sp>
        <p:nvSpPr>
          <p:cNvPr id="252" name="Google Shape;252;g37f25b23dee_0_68">
            <a:extLst>
              <a:ext uri="{FF2B5EF4-FFF2-40B4-BE49-F238E27FC236}">
                <a16:creationId xmlns:a16="http://schemas.microsoft.com/office/drawing/2014/main" id="{F1B8F90E-F34A-1C04-37E5-8C47D1109B15}"/>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Si rinvia ai decreti specifici: decreti ministeriali 8 febbraio 2013, n. 95, e 4 agosto 2016, n. 614, come modificati e integrati dai decreti ministeriali 24 aprile 2019, n. 384, e 2 agosto 2022, n. 209.</a:t>
            </a:r>
          </a:p>
          <a:p>
            <a:pPr marL="0" lvl="0" indent="0" defTabSz="914400">
              <a:lnSpc>
                <a:spcPct val="90000"/>
              </a:lnSpc>
              <a:spcBef>
                <a:spcPts val="0"/>
              </a:spcBef>
              <a:spcAft>
                <a:spcPts val="600"/>
              </a:spcAft>
              <a:buNone/>
            </a:pPr>
            <a:r>
              <a:rPr lang="it-IT" sz="1600" dirty="0">
                <a:solidFill>
                  <a:schemeClr val="tx1"/>
                </a:solidFill>
                <a:latin typeface="+mn-lt"/>
                <a:ea typeface="+mn-ea"/>
                <a:cs typeface="+mn-cs"/>
              </a:rPr>
              <a:t>I</a:t>
            </a:r>
            <a:r>
              <a:rPr lang="it-IT" sz="1600" noProof="0" dirty="0">
                <a:solidFill>
                  <a:schemeClr val="tx1"/>
                </a:solidFill>
                <a:latin typeface="+mn-lt"/>
                <a:ea typeface="+mn-ea"/>
                <a:cs typeface="+mn-cs"/>
              </a:rPr>
              <a:t>l presidente della commissione può autorizzare la collaborazione di personale esperto per la valutazione della prova scritta della disciplina della storia, quale il docente conversatore di lingua, già utilizzato durante l’anno scolastico</a:t>
            </a:r>
          </a:p>
        </p:txBody>
      </p:sp>
      <p:cxnSp>
        <p:nvCxnSpPr>
          <p:cNvPr id="267" name="Straight Connector 266">
            <a:extLst>
              <a:ext uri="{FF2B5EF4-FFF2-40B4-BE49-F238E27FC236}">
                <a16:creationId xmlns:a16="http://schemas.microsoft.com/office/drawing/2014/main" id="{09411D70-883B-994D-EC2C-44DCA3AD48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322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078BC352-B26A-1419-EA08-CA789C4D78FE}"/>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E7FE6A16-2071-F1ED-EFE4-8D8EDC7F3E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1C6216AB-E349-5B28-44E7-F284C365975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071B29D9-2059-1787-675E-8DFD05E800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8518F48F-0DB0-BCA5-6532-CD983DCD55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CBBE7307-064A-22A2-C42A-A780016D25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DC9939EA-BC8B-2232-A342-2EA9515E4E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44B71908-EF33-25E6-B0EF-CF7F442FBBBD}"/>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r>
              <a:rPr lang="it-IT" sz="3600" dirty="0">
                <a:solidFill>
                  <a:schemeClr val="tx1"/>
                </a:solidFill>
                <a:latin typeface="+mj-lt"/>
                <a:ea typeface="+mj-ea"/>
                <a:cs typeface="+mj-cs"/>
              </a:rPr>
              <a:t> – conduzione</a:t>
            </a:r>
            <a:endParaRPr lang="it-IT" sz="3600" kern="1200" noProof="0" dirty="0">
              <a:solidFill>
                <a:schemeClr val="tx1"/>
              </a:solidFill>
              <a:latin typeface="+mj-lt"/>
              <a:ea typeface="+mj-ea"/>
              <a:cs typeface="+mj-cs"/>
            </a:endParaRPr>
          </a:p>
        </p:txBody>
      </p:sp>
      <p:sp>
        <p:nvSpPr>
          <p:cNvPr id="252" name="Google Shape;252;g37f25b23dee_0_68">
            <a:extLst>
              <a:ext uri="{FF2B5EF4-FFF2-40B4-BE49-F238E27FC236}">
                <a16:creationId xmlns:a16="http://schemas.microsoft.com/office/drawing/2014/main" id="{F01CFC24-7508-F276-418A-A941D81EE6CD}"/>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La commissione cura l’equilibrata articolazione e durata delle fasi del colloquio e il coinvolgimento delle diverse discipline</a:t>
            </a:r>
            <a:r>
              <a:rPr lang="it-IT" sz="1800" b="1" noProof="0" dirty="0">
                <a:solidFill>
                  <a:schemeClr val="tx1"/>
                </a:solidFill>
                <a:latin typeface="+mn-lt"/>
                <a:ea typeface="+mn-ea"/>
                <a:cs typeface="+mn-cs"/>
              </a:rPr>
              <a:t>, valorizzandone soprattutto i nuclei tematici fondamentali e la dimensione pluridisciplinare e interdisciplinare</a:t>
            </a:r>
            <a:r>
              <a:rPr lang="it-IT" sz="1800" noProof="0" dirty="0">
                <a:solidFill>
                  <a:schemeClr val="tx1"/>
                </a:solidFill>
                <a:latin typeface="+mn-lt"/>
                <a:ea typeface="+mn-ea"/>
                <a:cs typeface="+mn-cs"/>
              </a:rPr>
              <a:t>.</a:t>
            </a:r>
          </a:p>
        </p:txBody>
      </p:sp>
      <p:cxnSp>
        <p:nvCxnSpPr>
          <p:cNvPr id="267" name="Straight Connector 266">
            <a:extLst>
              <a:ext uri="{FF2B5EF4-FFF2-40B4-BE49-F238E27FC236}">
                <a16:creationId xmlns:a16="http://schemas.microsoft.com/office/drawing/2014/main" id="{6F4F267D-5365-AC47-B698-AF0E3E163F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9650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51">
          <a:extLst>
            <a:ext uri="{FF2B5EF4-FFF2-40B4-BE49-F238E27FC236}">
              <a16:creationId xmlns:a16="http://schemas.microsoft.com/office/drawing/2014/main" id="{B46A03E7-47D7-F77D-26B4-091B10673802}"/>
            </a:ext>
          </a:extLst>
        </p:cNvPr>
        <p:cNvGrpSpPr/>
        <p:nvPr/>
      </p:nvGrpSpPr>
      <p:grpSpPr>
        <a:xfrm>
          <a:off x="0" y="0"/>
          <a:ext cx="0" cy="0"/>
          <a:chOff x="0" y="0"/>
          <a:chExt cx="0" cy="0"/>
        </a:xfrm>
      </p:grpSpPr>
      <p:sp useBgFill="1">
        <p:nvSpPr>
          <p:cNvPr id="258" name="Rectangle 257">
            <a:extLst>
              <a:ext uri="{FF2B5EF4-FFF2-40B4-BE49-F238E27FC236}">
                <a16:creationId xmlns:a16="http://schemas.microsoft.com/office/drawing/2014/main" id="{80F817A7-B103-D27F-58D3-A21E225DA6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60" name="Group 259">
            <a:extLst>
              <a:ext uri="{FF2B5EF4-FFF2-40B4-BE49-F238E27FC236}">
                <a16:creationId xmlns:a16="http://schemas.microsoft.com/office/drawing/2014/main" id="{3C436FAC-733C-048F-2D2E-28FBC645B6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61" name="Rectangle 260">
              <a:extLst>
                <a:ext uri="{FF2B5EF4-FFF2-40B4-BE49-F238E27FC236}">
                  <a16:creationId xmlns:a16="http://schemas.microsoft.com/office/drawing/2014/main" id="{6C44668A-CFA7-3D24-7703-90EE0A30E7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2" name="Rectangle 261">
              <a:extLst>
                <a:ext uri="{FF2B5EF4-FFF2-40B4-BE49-F238E27FC236}">
                  <a16:creationId xmlns:a16="http://schemas.microsoft.com/office/drawing/2014/main" id="{17501260-3E48-66CA-999B-CEC7D58E5B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63" name="Rectangle 262">
              <a:extLst>
                <a:ext uri="{FF2B5EF4-FFF2-40B4-BE49-F238E27FC236}">
                  <a16:creationId xmlns:a16="http://schemas.microsoft.com/office/drawing/2014/main" id="{5605844E-5B6D-95D7-6FCA-EFEDB3B61F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65" name="Rectangle 264">
            <a:extLst>
              <a:ext uri="{FF2B5EF4-FFF2-40B4-BE49-F238E27FC236}">
                <a16:creationId xmlns:a16="http://schemas.microsoft.com/office/drawing/2014/main" id="{339C6797-BF0F-7345-6FBD-ABC060D15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53" name="Google Shape;253;g37f25b23dee_0_68">
            <a:extLst>
              <a:ext uri="{FF2B5EF4-FFF2-40B4-BE49-F238E27FC236}">
                <a16:creationId xmlns:a16="http://schemas.microsoft.com/office/drawing/2014/main" id="{8DDD081A-4452-0C8E-EA29-6FE1804D9A3D}"/>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colloquio</a:t>
            </a:r>
            <a:r>
              <a:rPr lang="it-IT" sz="3600" dirty="0">
                <a:solidFill>
                  <a:schemeClr val="tx1"/>
                </a:solidFill>
                <a:latin typeface="+mj-lt"/>
                <a:ea typeface="+mj-ea"/>
                <a:cs typeface="+mj-cs"/>
              </a:rPr>
              <a:t> – conduzione</a:t>
            </a:r>
            <a:endParaRPr lang="it-IT" sz="3600" kern="1200" noProof="0" dirty="0">
              <a:solidFill>
                <a:schemeClr val="tx1"/>
              </a:solidFill>
              <a:latin typeface="+mj-lt"/>
              <a:ea typeface="+mj-ea"/>
              <a:cs typeface="+mj-cs"/>
            </a:endParaRPr>
          </a:p>
        </p:txBody>
      </p:sp>
      <p:sp>
        <p:nvSpPr>
          <p:cNvPr id="252" name="Google Shape;252;g37f25b23dee_0_68">
            <a:extLst>
              <a:ext uri="{FF2B5EF4-FFF2-40B4-BE49-F238E27FC236}">
                <a16:creationId xmlns:a16="http://schemas.microsoft.com/office/drawing/2014/main" id="{5C28ECA2-A9AC-4084-3652-89F4285F0342}"/>
              </a:ext>
            </a:extLst>
          </p:cNvPr>
          <p:cNvSpPr txBox="1">
            <a:spLocks noGrp="1"/>
          </p:cNvSpPr>
          <p:nvPr>
            <p:ph type="body" idx="1"/>
          </p:nvPr>
        </p:nvSpPr>
        <p:spPr>
          <a:xfrm>
            <a:off x="783771" y="2263141"/>
            <a:ext cx="7455989" cy="23434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Nella conduzione del colloquio, la commissione tiene conto del </a:t>
            </a:r>
            <a:r>
              <a:rPr lang="it-IT" sz="1800" b="1" noProof="0" dirty="0">
                <a:solidFill>
                  <a:schemeClr val="tx1"/>
                </a:solidFill>
                <a:latin typeface="+mn-lt"/>
                <a:ea typeface="+mn-ea"/>
                <a:cs typeface="+mn-cs"/>
              </a:rPr>
              <a:t>percorso didattico effettivamente svolto</a:t>
            </a:r>
            <a:r>
              <a:rPr lang="it-IT" sz="1800" noProof="0" dirty="0">
                <a:solidFill>
                  <a:schemeClr val="tx1"/>
                </a:solidFill>
                <a:latin typeface="+mn-lt"/>
                <a:ea typeface="+mn-ea"/>
                <a:cs typeface="+mn-cs"/>
              </a:rPr>
              <a:t>, in coerenza con il documento di ciascun consiglio di classe, al fine di considerare le metodologie adottate, i progetti e le esperienze realizzati, con riguardo anche alle </a:t>
            </a:r>
            <a:r>
              <a:rPr lang="it-IT" sz="1800" b="1" noProof="0" dirty="0">
                <a:solidFill>
                  <a:schemeClr val="tx1"/>
                </a:solidFill>
                <a:latin typeface="+mn-lt"/>
                <a:ea typeface="+mn-ea"/>
                <a:cs typeface="+mn-cs"/>
              </a:rPr>
              <a:t>iniziative di personalizzazione</a:t>
            </a:r>
            <a:r>
              <a:rPr lang="it-IT" sz="1800" noProof="0" dirty="0">
                <a:solidFill>
                  <a:schemeClr val="tx1"/>
                </a:solidFill>
                <a:latin typeface="+mn-lt"/>
                <a:ea typeface="+mn-ea"/>
                <a:cs typeface="+mn-cs"/>
              </a:rPr>
              <a:t> eventualmente intraprese nel percorso di studi, nel rispetto delle Indicazioni nazionali per i licei e delle Linee guida per gli istituti tecnici e professionali.</a:t>
            </a:r>
          </a:p>
        </p:txBody>
      </p:sp>
      <p:cxnSp>
        <p:nvCxnSpPr>
          <p:cNvPr id="267" name="Straight Connector 266">
            <a:extLst>
              <a:ext uri="{FF2B5EF4-FFF2-40B4-BE49-F238E27FC236}">
                <a16:creationId xmlns:a16="http://schemas.microsoft.com/office/drawing/2014/main" id="{2EB26694-E36E-BB9A-4967-E9302DF5124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4837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73"/>
        <p:cNvGrpSpPr/>
        <p:nvPr/>
      </p:nvGrpSpPr>
      <p:grpSpPr>
        <a:xfrm>
          <a:off x="0" y="0"/>
          <a:ext cx="0" cy="0"/>
          <a:chOff x="0" y="0"/>
          <a:chExt cx="0" cy="0"/>
        </a:xfrm>
      </p:grpSpPr>
      <p:sp useBgFill="1">
        <p:nvSpPr>
          <p:cNvPr id="191" name="Rectangle 190">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193" name="Group 192">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194" name="Rectangle 193">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5" name="Rectangle 194">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6" name="Rectangle 195">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198" name="Rectangle 197">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75" name="Google Shape;175;p11"/>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Il decreto legge n. 127/2025</a:t>
            </a:r>
            <a:br>
              <a:rPr lang="it-IT" sz="3600" kern="1200" noProof="0" dirty="0">
                <a:solidFill>
                  <a:schemeClr val="tx1"/>
                </a:solidFill>
                <a:latin typeface="+mj-lt"/>
                <a:ea typeface="+mj-ea"/>
                <a:cs typeface="+mj-cs"/>
              </a:rPr>
            </a:br>
            <a:r>
              <a:rPr lang="it-IT" sz="1800" kern="1200" noProof="0" dirty="0">
                <a:solidFill>
                  <a:schemeClr val="tx1"/>
                </a:solidFill>
                <a:latin typeface="+mj-lt"/>
                <a:ea typeface="+mj-ea"/>
                <a:cs typeface="+mj-cs"/>
              </a:rPr>
              <a:t>convertito con modificazioni dalla L. 30 ottobre 2025, n. 164 </a:t>
            </a:r>
          </a:p>
          <a:p>
            <a:pPr marL="0" lvl="0" indent="0" defTabSz="914400">
              <a:lnSpc>
                <a:spcPct val="90000"/>
              </a:lnSpc>
              <a:spcBef>
                <a:spcPct val="0"/>
              </a:spcBef>
              <a:spcAft>
                <a:spcPts val="0"/>
              </a:spcAft>
              <a:buSzPts val="1400"/>
            </a:pPr>
            <a:endParaRPr lang="it-IT" sz="3600" kern="1200" noProof="0" dirty="0">
              <a:solidFill>
                <a:schemeClr val="tx1"/>
              </a:solidFill>
              <a:latin typeface="+mj-lt"/>
              <a:ea typeface="+mj-ea"/>
              <a:cs typeface="+mj-cs"/>
            </a:endParaRPr>
          </a:p>
        </p:txBody>
      </p:sp>
      <p:sp>
        <p:nvSpPr>
          <p:cNvPr id="174" name="Google Shape;174;p11"/>
          <p:cNvSpPr txBox="1">
            <a:spLocks noGrp="1"/>
          </p:cNvSpPr>
          <p:nvPr>
            <p:ph type="body" idx="1"/>
          </p:nvPr>
        </p:nvSpPr>
        <p:spPr>
          <a:xfrm>
            <a:off x="783771" y="1920241"/>
            <a:ext cx="7552881" cy="2707659"/>
          </a:xfrm>
          <a:prstGeom prst="rect">
            <a:avLst/>
          </a:prstGeom>
        </p:spPr>
        <p:txBody>
          <a:bodyPr spcFirstLastPara="1" vert="horz" lIns="91440" tIns="45720" rIns="91440" bIns="45720" rtlCol="0" anchor="ctr" anchorCtr="0">
            <a:normAutofit/>
          </a:bodyPr>
          <a:lstStyle/>
          <a:p>
            <a:pPr marL="0" lvl="0" indent="0" defTabSz="914400">
              <a:lnSpc>
                <a:spcPct val="90000"/>
              </a:lnSpc>
              <a:spcAft>
                <a:spcPts val="600"/>
              </a:spcAft>
              <a:buSzPts val="1400"/>
              <a:buNone/>
            </a:pPr>
            <a:r>
              <a:rPr lang="it-IT" noProof="0" dirty="0">
                <a:solidFill>
                  <a:schemeClr val="tx1"/>
                </a:solidFill>
                <a:latin typeface="+mn-lt"/>
                <a:ea typeface="+mn-ea"/>
                <a:cs typeface="+mn-cs"/>
              </a:rPr>
              <a:t>L’</a:t>
            </a:r>
            <a:r>
              <a:rPr lang="it-IT" b="1" noProof="0" dirty="0">
                <a:solidFill>
                  <a:schemeClr val="tx1"/>
                </a:solidFill>
                <a:latin typeface="+mn-lt"/>
                <a:ea typeface="+mn-ea"/>
                <a:cs typeface="+mn-cs"/>
              </a:rPr>
              <a:t>articolo 1 </a:t>
            </a:r>
            <a:r>
              <a:rPr lang="it-IT" noProof="0" dirty="0">
                <a:solidFill>
                  <a:schemeClr val="tx1"/>
                </a:solidFill>
                <a:latin typeface="+mn-lt"/>
                <a:ea typeface="+mn-ea"/>
                <a:cs typeface="+mn-cs"/>
              </a:rPr>
              <a:t>del </a:t>
            </a:r>
            <a:r>
              <a:rPr lang="it-IT" b="1" noProof="0" dirty="0">
                <a:solidFill>
                  <a:schemeClr val="tx1"/>
                </a:solidFill>
                <a:latin typeface="+mn-lt"/>
                <a:ea typeface="+mn-ea"/>
                <a:cs typeface="+mn-cs"/>
              </a:rPr>
              <a:t>decreto-legge 9 settembre 2025 , n. 127 </a:t>
            </a:r>
            <a:r>
              <a:rPr lang="it-IT" dirty="0">
                <a:solidFill>
                  <a:schemeClr val="tx1"/>
                </a:solidFill>
                <a:latin typeface="+mn-lt"/>
              </a:rPr>
              <a:t>convertito con modificazioni dalla L. 30 ottobre 2025, n. 164</a:t>
            </a:r>
            <a:r>
              <a:rPr lang="it-IT" noProof="0" dirty="0">
                <a:solidFill>
                  <a:schemeClr val="tx1"/>
                </a:solidFill>
                <a:latin typeface="+mn-lt"/>
                <a:ea typeface="+mn-ea"/>
                <a:cs typeface="+mn-cs"/>
              </a:rPr>
              <a:t>, (d’ora in poi, decreto-legge n. 127/2025) rubricato </a:t>
            </a:r>
            <a:r>
              <a:rPr lang="it-IT" i="1" noProof="0" dirty="0">
                <a:solidFill>
                  <a:schemeClr val="tx1"/>
                </a:solidFill>
                <a:latin typeface="+mn-lt"/>
                <a:ea typeface="+mn-ea"/>
                <a:cs typeface="+mn-cs"/>
              </a:rPr>
              <a:t>Misure urgenti in materia di esami di Stato ed esami integrativi del secondo ciclo di istruzione</a:t>
            </a:r>
            <a:r>
              <a:rPr lang="it-IT" noProof="0" dirty="0">
                <a:solidFill>
                  <a:schemeClr val="tx1"/>
                </a:solidFill>
                <a:latin typeface="+mn-lt"/>
                <a:ea typeface="+mn-ea"/>
                <a:cs typeface="+mn-cs"/>
              </a:rPr>
              <a:t>,  prevede diverse misure, tra cui una serie di </a:t>
            </a:r>
            <a:r>
              <a:rPr lang="it-IT" b="1" noProof="0" dirty="0">
                <a:solidFill>
                  <a:schemeClr val="tx1"/>
                </a:solidFill>
                <a:latin typeface="+mn-lt"/>
                <a:ea typeface="+mn-ea"/>
                <a:cs typeface="+mn-cs"/>
              </a:rPr>
              <a:t>modifiche al d. lgs. 62/2017</a:t>
            </a:r>
            <a:r>
              <a:rPr lang="it-IT" noProof="0" dirty="0">
                <a:solidFill>
                  <a:schemeClr val="tx1"/>
                </a:solidFill>
                <a:latin typeface="+mn-lt"/>
                <a:ea typeface="+mn-ea"/>
                <a:cs typeface="+mn-cs"/>
              </a:rPr>
              <a:t>, che riguardano diversi aspetti dell’esame che conclude i percorsi di studio della scuola secondaria di secondo grado</a:t>
            </a:r>
            <a:r>
              <a:rPr lang="it-IT" dirty="0">
                <a:solidFill>
                  <a:schemeClr val="tx1"/>
                </a:solidFill>
                <a:latin typeface="+mn-lt"/>
                <a:ea typeface="+mn-ea"/>
                <a:cs typeface="+mn-cs"/>
              </a:rPr>
              <a:t>.</a:t>
            </a:r>
            <a:endParaRPr lang="it-IT" noProof="0" dirty="0">
              <a:solidFill>
                <a:schemeClr val="tx1"/>
              </a:solidFill>
              <a:latin typeface="+mn-lt"/>
              <a:ea typeface="+mn-ea"/>
              <a:cs typeface="+mn-cs"/>
            </a:endParaRPr>
          </a:p>
        </p:txBody>
      </p:sp>
      <p:cxnSp>
        <p:nvCxnSpPr>
          <p:cNvPr id="200" name="Straight Connector 199">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79"/>
        <p:cNvGrpSpPr/>
        <p:nvPr/>
      </p:nvGrpSpPr>
      <p:grpSpPr>
        <a:xfrm>
          <a:off x="0" y="0"/>
          <a:ext cx="0" cy="0"/>
          <a:chOff x="0" y="0"/>
          <a:chExt cx="0" cy="0"/>
        </a:xfrm>
      </p:grpSpPr>
      <p:sp useBgFill="1">
        <p:nvSpPr>
          <p:cNvPr id="194" name="Rectangle 185">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196" name="Group 187">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197" name="Rectangle 188">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8" name="Rectangle 189">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1" name="Rectangle 190">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193" name="Rectangle 192">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81" name="Google Shape;181;g37f25b23dee_0_62"/>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lvl="0" defTabSz="914400">
              <a:lnSpc>
                <a:spcPct val="90000"/>
              </a:lnSpc>
              <a:spcBef>
                <a:spcPct val="0"/>
              </a:spcBef>
              <a:buSzPts val="1400"/>
            </a:pPr>
            <a:r>
              <a:rPr lang="it-IT" sz="3600" dirty="0">
                <a:solidFill>
                  <a:schemeClr val="tx1"/>
                </a:solidFill>
                <a:latin typeface="+mj-lt"/>
                <a:ea typeface="+mj-ea"/>
                <a:cs typeface="+mj-cs"/>
              </a:rPr>
              <a:t>Struttura dell’articolo 1 de</a:t>
            </a:r>
            <a:r>
              <a:rPr lang="it-IT" sz="3600" kern="1200" noProof="0" dirty="0">
                <a:solidFill>
                  <a:schemeClr val="tx1"/>
                </a:solidFill>
                <a:latin typeface="+mj-lt"/>
                <a:ea typeface="+mj-ea"/>
                <a:cs typeface="+mj-cs"/>
              </a:rPr>
              <a:t>l decreto legge n. 127/2025 </a:t>
            </a:r>
          </a:p>
        </p:txBody>
      </p:sp>
      <p:sp>
        <p:nvSpPr>
          <p:cNvPr id="180" name="Google Shape;180;g37f25b23dee_0_62"/>
          <p:cNvSpPr txBox="1">
            <a:spLocks noGrp="1"/>
          </p:cNvSpPr>
          <p:nvPr>
            <p:ph type="body" idx="1"/>
          </p:nvPr>
        </p:nvSpPr>
        <p:spPr>
          <a:xfrm>
            <a:off x="783771" y="1920241"/>
            <a:ext cx="7455989" cy="2835973"/>
          </a:xfrm>
          <a:prstGeom prst="rect">
            <a:avLst/>
          </a:prstGeom>
        </p:spPr>
        <p:txBody>
          <a:bodyPr spcFirstLastPara="1" vert="horz" lIns="91440" tIns="45720" rIns="91440" bIns="45720" rtlCol="0" anchor="ctr" anchorCtr="0">
            <a:normAutofit lnSpcReduction="10000"/>
          </a:bodyPr>
          <a:lstStyle/>
          <a:p>
            <a:pPr marL="514350" indent="-285750" defTabSz="914400">
              <a:lnSpc>
                <a:spcPct val="90000"/>
              </a:lnSpc>
              <a:spcAft>
                <a:spcPts val="600"/>
              </a:spcAft>
            </a:pPr>
            <a:r>
              <a:rPr lang="it-IT" noProof="0" dirty="0">
                <a:solidFill>
                  <a:schemeClr val="tx1"/>
                </a:solidFill>
                <a:latin typeface="+mn-lt"/>
                <a:ea typeface="+mn-ea"/>
                <a:cs typeface="+mn-cs"/>
              </a:rPr>
              <a:t>i commi 1 e 2 riguardano l’esame di maturità</a:t>
            </a:r>
          </a:p>
          <a:p>
            <a:pPr marL="514350" indent="-285750" defTabSz="914400">
              <a:lnSpc>
                <a:spcPct val="90000"/>
              </a:lnSpc>
              <a:spcAft>
                <a:spcPts val="600"/>
              </a:spcAft>
            </a:pPr>
            <a:r>
              <a:rPr lang="it-IT" noProof="0" dirty="0">
                <a:solidFill>
                  <a:schemeClr val="tx1"/>
                </a:solidFill>
                <a:latin typeface="+mn-lt"/>
                <a:ea typeface="+mn-ea"/>
                <a:cs typeface="+mn-cs"/>
              </a:rPr>
              <a:t>il comma 3 riguarda gli esami integrativi (modifiche al d. lgs. 226/2005)</a:t>
            </a:r>
          </a:p>
          <a:p>
            <a:pPr marL="514350" indent="-285750" defTabSz="914400">
              <a:lnSpc>
                <a:spcPct val="90000"/>
              </a:lnSpc>
              <a:spcAft>
                <a:spcPts val="600"/>
              </a:spcAft>
            </a:pPr>
            <a:r>
              <a:rPr lang="it-IT" noProof="0" dirty="0">
                <a:solidFill>
                  <a:schemeClr val="tx1"/>
                </a:solidFill>
                <a:latin typeface="+mn-lt"/>
                <a:ea typeface="+mn-ea"/>
                <a:cs typeface="+mn-cs"/>
              </a:rPr>
              <a:t>il comma 4 riguarda i compiti dell’INVALSI (modifica al d.  lgs.  213/2009, comunicazione dei livelli di apprendimento conseguiti nelle prove del grado 13)</a:t>
            </a:r>
          </a:p>
          <a:p>
            <a:pPr marL="514350" indent="-285750" defTabSz="914400">
              <a:lnSpc>
                <a:spcPct val="90000"/>
              </a:lnSpc>
              <a:spcAft>
                <a:spcPts val="600"/>
              </a:spcAft>
            </a:pPr>
            <a:r>
              <a:rPr lang="it-IT" noProof="0" dirty="0">
                <a:solidFill>
                  <a:schemeClr val="tx1"/>
                </a:solidFill>
                <a:latin typeface="+mn-lt"/>
                <a:ea typeface="+mn-ea"/>
                <a:cs typeface="+mn-cs"/>
              </a:rPr>
              <a:t>il comma 5 riguarda l’elaborato critico degli anni non terminali (modifica della legge 150/2024)</a:t>
            </a:r>
          </a:p>
          <a:p>
            <a:pPr marL="514350" indent="-285750" defTabSz="914400">
              <a:lnSpc>
                <a:spcPct val="90000"/>
              </a:lnSpc>
              <a:spcAft>
                <a:spcPts val="600"/>
              </a:spcAft>
            </a:pPr>
            <a:r>
              <a:rPr lang="it-IT" noProof="0" dirty="0">
                <a:solidFill>
                  <a:schemeClr val="tx1"/>
                </a:solidFill>
                <a:latin typeface="+mn-lt"/>
                <a:ea typeface="+mn-ea"/>
                <a:cs typeface="+mn-cs"/>
              </a:rPr>
              <a:t>il comma 6 riguarda la ridenominazione dei PCTO in “formazione scuola-lavoro” (modifica della legge 145/2018)</a:t>
            </a:r>
          </a:p>
          <a:p>
            <a:pPr marL="514350" indent="-285750" defTabSz="914400">
              <a:lnSpc>
                <a:spcPct val="90000"/>
              </a:lnSpc>
              <a:spcAft>
                <a:spcPts val="600"/>
              </a:spcAft>
            </a:pPr>
            <a:r>
              <a:rPr lang="it-IT" noProof="0" dirty="0">
                <a:solidFill>
                  <a:schemeClr val="tx1"/>
                </a:solidFill>
                <a:latin typeface="+mn-lt"/>
                <a:ea typeface="+mn-ea"/>
                <a:cs typeface="+mn-cs"/>
              </a:rPr>
              <a:t>i commi 7 e 8 riguardano la formazione specifica per i commissari dell’esame di maturità  </a:t>
            </a:r>
          </a:p>
        </p:txBody>
      </p:sp>
      <p:cxnSp>
        <p:nvCxnSpPr>
          <p:cNvPr id="195" name="Straight Connector 194">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85"/>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194" name="Group 193">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195" name="Rectangle 194">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6" name="Rectangle 195">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7" name="Rectangle 196">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199" name="Rectangle 198">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87" name="Google Shape;187;p12"/>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Una nuova denominazione </a:t>
            </a:r>
            <a:br>
              <a:rPr lang="it-IT" sz="3600" kern="1200" noProof="0" dirty="0">
                <a:solidFill>
                  <a:schemeClr val="tx1"/>
                </a:solidFill>
                <a:latin typeface="+mj-lt"/>
                <a:ea typeface="+mj-ea"/>
                <a:cs typeface="+mj-cs"/>
              </a:rPr>
            </a:br>
            <a:r>
              <a:rPr lang="it-IT" sz="3600" kern="1200" noProof="0" dirty="0">
                <a:solidFill>
                  <a:schemeClr val="tx1"/>
                </a:solidFill>
                <a:latin typeface="+mj-lt"/>
                <a:ea typeface="+mj-ea"/>
                <a:cs typeface="+mj-cs"/>
              </a:rPr>
              <a:t>(art. 1 c. 1 e c. 2) </a:t>
            </a:r>
          </a:p>
        </p:txBody>
      </p:sp>
      <p:sp>
        <p:nvSpPr>
          <p:cNvPr id="186" name="Google Shape;186;p12"/>
          <p:cNvSpPr txBox="1">
            <a:spLocks noGrp="1"/>
          </p:cNvSpPr>
          <p:nvPr>
            <p:ph type="body" idx="1"/>
          </p:nvPr>
        </p:nvSpPr>
        <p:spPr>
          <a:xfrm>
            <a:off x="783771" y="2028010"/>
            <a:ext cx="7455989" cy="2578625"/>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600" i="1" noProof="0" dirty="0">
                <a:solidFill>
                  <a:schemeClr val="tx1"/>
                </a:solidFill>
                <a:latin typeface="+mn-lt"/>
                <a:ea typeface="+mn-ea"/>
                <a:cs typeface="+mn-cs"/>
              </a:rPr>
              <a:t>L’esame di Stato conclusivo dei percorsi di istruzione secondaria di secondo grado </a:t>
            </a:r>
            <a:r>
              <a:rPr lang="it-IT" sz="1600" b="1" i="1" noProof="0" dirty="0">
                <a:solidFill>
                  <a:schemeClr val="tx1"/>
                </a:solidFill>
                <a:latin typeface="+mn-lt"/>
                <a:ea typeface="+mn-ea"/>
                <a:cs typeface="+mn-cs"/>
              </a:rPr>
              <a:t>è denominato </a:t>
            </a:r>
            <a:r>
              <a:rPr lang="it-IT" sz="1600" b="1" i="1" dirty="0">
                <a:solidFill>
                  <a:schemeClr val="tx1"/>
                </a:solidFill>
                <a:latin typeface="+mn-lt"/>
                <a:ea typeface="+mn-ea"/>
                <a:cs typeface="+mn-cs"/>
              </a:rPr>
              <a:t>«</a:t>
            </a:r>
            <a:r>
              <a:rPr lang="it-IT" sz="1600" b="1" i="1" noProof="0" dirty="0">
                <a:solidFill>
                  <a:schemeClr val="tx1"/>
                </a:solidFill>
                <a:latin typeface="+mn-lt"/>
                <a:ea typeface="+mn-ea"/>
                <a:cs typeface="+mn-cs"/>
              </a:rPr>
              <a:t>esame di maturità»</a:t>
            </a:r>
            <a:r>
              <a:rPr lang="it-IT" sz="1600" i="1" noProof="0" dirty="0">
                <a:solidFill>
                  <a:schemeClr val="tx1"/>
                </a:solidFill>
                <a:latin typeface="+mn-lt"/>
                <a:ea typeface="+mn-ea"/>
                <a:cs typeface="+mn-cs"/>
              </a:rPr>
              <a:t>. </a:t>
            </a:r>
            <a:r>
              <a:rPr lang="it-IT" sz="1600" noProof="0" dirty="0">
                <a:solidFill>
                  <a:schemeClr val="tx1"/>
                </a:solidFill>
                <a:latin typeface="+mn-lt"/>
                <a:ea typeface="+mn-ea"/>
                <a:cs typeface="+mn-cs"/>
              </a:rPr>
              <a:t>(comma 1)</a:t>
            </a:r>
          </a:p>
          <a:p>
            <a:pPr marL="0" lvl="0" indent="0" defTabSz="914400">
              <a:lnSpc>
                <a:spcPct val="90000"/>
              </a:lnSpc>
              <a:spcBef>
                <a:spcPts val="0"/>
              </a:spcBef>
              <a:spcAft>
                <a:spcPts val="600"/>
              </a:spcAft>
              <a:buNone/>
            </a:pPr>
            <a:r>
              <a:rPr lang="it-IT" sz="1600" i="1" noProof="0" dirty="0">
                <a:solidFill>
                  <a:schemeClr val="tx1"/>
                </a:solidFill>
                <a:latin typeface="+mn-lt"/>
                <a:ea typeface="+mn-ea"/>
                <a:cs typeface="+mn-cs"/>
              </a:rPr>
              <a:t>A decorrere  dalla  data  di  entrata  in  vigore  del  presente decreto, la denominazione «Esame  di  Stato  conclusivo  del  secondo ciclo di istruzione», ovunque ricorra, </a:t>
            </a:r>
            <a:r>
              <a:rPr lang="it-IT" sz="1600" b="1" i="1" noProof="0" dirty="0">
                <a:solidFill>
                  <a:schemeClr val="tx1"/>
                </a:solidFill>
                <a:latin typeface="+mn-lt"/>
                <a:ea typeface="+mn-ea"/>
                <a:cs typeface="+mn-cs"/>
              </a:rPr>
              <a:t>è sostituita </a:t>
            </a:r>
            <a:r>
              <a:rPr lang="it-IT" sz="1600" i="1" noProof="0" dirty="0">
                <a:solidFill>
                  <a:schemeClr val="tx1"/>
                </a:solidFill>
                <a:latin typeface="+mn-lt"/>
                <a:ea typeface="+mn-ea"/>
                <a:cs typeface="+mn-cs"/>
              </a:rPr>
              <a:t>dalla  seguente: «esame di maturità».</a:t>
            </a:r>
            <a:r>
              <a:rPr lang="it-IT" sz="1600" noProof="0" dirty="0">
                <a:solidFill>
                  <a:schemeClr val="tx1"/>
                </a:solidFill>
                <a:latin typeface="+mn-lt"/>
                <a:ea typeface="+mn-ea"/>
                <a:cs typeface="+mn-cs"/>
              </a:rPr>
              <a:t> (comma 2)</a:t>
            </a:r>
          </a:p>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Il ritorno di questo termine “storico”, mai davvero abbandonato nell’uso comune, si inserisce nella riformulazione del comma 1 dell’articolo 12 del d. lgs. 62/2017, che concerne “</a:t>
            </a:r>
            <a:r>
              <a:rPr lang="it-IT" sz="1600" b="1" noProof="0" dirty="0">
                <a:solidFill>
                  <a:schemeClr val="tx1"/>
                </a:solidFill>
                <a:latin typeface="+mn-lt"/>
                <a:ea typeface="+mn-ea"/>
                <a:cs typeface="+mn-cs"/>
              </a:rPr>
              <a:t>Oggetto e finalità dell’esame</a:t>
            </a:r>
            <a:r>
              <a:rPr lang="it-IT" sz="1600" noProof="0" dirty="0">
                <a:solidFill>
                  <a:schemeClr val="tx1"/>
                </a:solidFill>
                <a:latin typeface="+mn-lt"/>
                <a:ea typeface="+mn-ea"/>
                <a:cs typeface="+mn-cs"/>
              </a:rPr>
              <a:t>”.</a:t>
            </a:r>
          </a:p>
          <a:p>
            <a:pPr marL="0" lvl="0" indent="0" defTabSz="914400">
              <a:lnSpc>
                <a:spcPct val="90000"/>
              </a:lnSpc>
              <a:spcBef>
                <a:spcPts val="0"/>
              </a:spcBef>
              <a:spcAft>
                <a:spcPts val="600"/>
              </a:spcAft>
              <a:buNone/>
            </a:pPr>
            <a:r>
              <a:rPr lang="it-IT" sz="1600" b="1" noProof="0" dirty="0">
                <a:solidFill>
                  <a:schemeClr val="tx1"/>
                </a:solidFill>
                <a:latin typeface="+mn-lt"/>
                <a:ea typeface="+mn-ea"/>
                <a:cs typeface="+mn-cs"/>
              </a:rPr>
              <a:t>Non</a:t>
            </a:r>
            <a:r>
              <a:rPr lang="it-IT" sz="1600" noProof="0" dirty="0">
                <a:solidFill>
                  <a:schemeClr val="tx1"/>
                </a:solidFill>
                <a:latin typeface="+mn-lt"/>
                <a:ea typeface="+mn-ea"/>
                <a:cs typeface="+mn-cs"/>
              </a:rPr>
              <a:t> si tratta dunque di una questione puramente </a:t>
            </a:r>
            <a:r>
              <a:rPr lang="it-IT" sz="1600" b="1" noProof="0" dirty="0">
                <a:solidFill>
                  <a:schemeClr val="tx1"/>
                </a:solidFill>
                <a:latin typeface="+mn-lt"/>
                <a:ea typeface="+mn-ea"/>
                <a:cs typeface="+mn-cs"/>
              </a:rPr>
              <a:t>nominalistica</a:t>
            </a:r>
            <a:r>
              <a:rPr lang="it-IT" sz="1600" noProof="0" dirty="0">
                <a:solidFill>
                  <a:schemeClr val="tx1"/>
                </a:solidFill>
                <a:latin typeface="+mn-lt"/>
                <a:ea typeface="+mn-ea"/>
                <a:cs typeface="+mn-cs"/>
              </a:rPr>
              <a:t>.</a:t>
            </a:r>
          </a:p>
        </p:txBody>
      </p:sp>
      <p:cxnSp>
        <p:nvCxnSpPr>
          <p:cNvPr id="201" name="Straight Connector 200">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91"/>
        <p:cNvGrpSpPr/>
        <p:nvPr/>
      </p:nvGrpSpPr>
      <p:grpSpPr>
        <a:xfrm>
          <a:off x="0" y="0"/>
          <a:ext cx="0" cy="0"/>
          <a:chOff x="0" y="0"/>
          <a:chExt cx="0" cy="0"/>
        </a:xfrm>
      </p:grpSpPr>
      <p:sp useBgFill="1">
        <p:nvSpPr>
          <p:cNvPr id="198" name="Rectangle 197">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00" name="Group 199">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01" name="Rectangle 200">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2" name="Rectangle 201">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3" name="Rectangle 202">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05" name="Rectangle 204">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3" name="Google Shape;193;g37f25b23dee_0_6"/>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Un esame “di maturità”</a:t>
            </a:r>
          </a:p>
        </p:txBody>
      </p:sp>
      <p:sp>
        <p:nvSpPr>
          <p:cNvPr id="192" name="Google Shape;192;g37f25b23dee_0_6"/>
          <p:cNvSpPr txBox="1">
            <a:spLocks noGrp="1"/>
          </p:cNvSpPr>
          <p:nvPr>
            <p:ph type="body" idx="1"/>
          </p:nvPr>
        </p:nvSpPr>
        <p:spPr>
          <a:xfrm>
            <a:off x="783771" y="2028010"/>
            <a:ext cx="7455989" cy="2578625"/>
          </a:xfrm>
          <a:prstGeom prst="rect">
            <a:avLst/>
          </a:prstGeom>
        </p:spPr>
        <p:txBody>
          <a:bodyPr spcFirstLastPara="1" vert="horz" lIns="91440" tIns="45720" rIns="91440" bIns="45720" rtlCol="0" anchor="ctr" anchorCtr="0">
            <a:noAutofit/>
          </a:bodyPr>
          <a:lstStyle/>
          <a:p>
            <a:pPr marL="0" lvl="0" indent="0" defTabSz="914400">
              <a:lnSpc>
                <a:spcPct val="90000"/>
              </a:lnSpc>
              <a:spcBef>
                <a:spcPts val="0"/>
              </a:spcBef>
              <a:spcAft>
                <a:spcPts val="600"/>
              </a:spcAft>
              <a:buNone/>
            </a:pPr>
            <a:r>
              <a:rPr lang="it-IT" sz="1500" i="1" noProof="0" dirty="0">
                <a:solidFill>
                  <a:schemeClr val="tx1"/>
                </a:solidFill>
                <a:latin typeface="+mn-lt"/>
                <a:ea typeface="+mn-ea"/>
                <a:cs typeface="+mn-cs"/>
              </a:rPr>
              <a:t>«L'esame </a:t>
            </a:r>
            <a:r>
              <a:rPr lang="it-IT" sz="1500" b="1" i="1" noProof="0" dirty="0">
                <a:solidFill>
                  <a:schemeClr val="tx1"/>
                </a:solidFill>
                <a:latin typeface="+mn-lt"/>
                <a:ea typeface="+mn-ea"/>
                <a:cs typeface="+mn-cs"/>
              </a:rPr>
              <a:t>di maturità</a:t>
            </a:r>
            <a:r>
              <a:rPr lang="it-IT" sz="1500" i="1" noProof="0" dirty="0">
                <a:solidFill>
                  <a:schemeClr val="tx1"/>
                </a:solidFill>
                <a:latin typeface="+mn-lt"/>
                <a:ea typeface="+mn-ea"/>
                <a:cs typeface="+mn-cs"/>
              </a:rPr>
              <a:t> verifica i livelli di apprendimento conseguiti da ciascun candidato in relazione alle conoscenze, alle abilità e alle competenze specifiche di ogni indirizzo di studio, con riferimento alle Indicazioni nazionali per i licei e alle Linee guida per gli istituti tecnici e gli istituti professionali, </a:t>
            </a:r>
            <a:r>
              <a:rPr lang="it-IT" sz="1500" b="1" i="1" noProof="0" dirty="0">
                <a:solidFill>
                  <a:schemeClr val="tx1"/>
                </a:solidFill>
                <a:latin typeface="+mn-lt"/>
                <a:ea typeface="+mn-ea"/>
                <a:cs typeface="+mn-cs"/>
              </a:rPr>
              <a:t>e valuta il grado di maturazione personale, di autonomia e di responsabilità acquisito al termine del percorso di studio, anche tenuto conto dell’impegno dimostrato nell’ambito scolastico e in altre attività coerenti con il medesimo percorso di studio, in una prospettiva di sviluppo integrale della persona»</a:t>
            </a:r>
            <a:r>
              <a:rPr lang="it-IT" sz="1500" noProof="0" dirty="0">
                <a:solidFill>
                  <a:schemeClr val="tx1"/>
                </a:solidFill>
                <a:latin typeface="+mn-lt"/>
                <a:ea typeface="+mn-ea"/>
                <a:cs typeface="+mn-cs"/>
              </a:rPr>
              <a:t> </a:t>
            </a:r>
            <a:r>
              <a:rPr lang="it-IT" sz="1200" dirty="0">
                <a:solidFill>
                  <a:schemeClr val="tx1"/>
                </a:solidFill>
                <a:latin typeface="+mn-lt"/>
                <a:ea typeface="+mn-ea"/>
                <a:cs typeface="+mn-cs"/>
              </a:rPr>
              <a:t>(nuova formulazione dell’art. 12 comma 1 del d. lgs. 62/2017)</a:t>
            </a:r>
            <a:endParaRPr lang="it-IT" sz="1200" noProof="0" dirty="0">
              <a:solidFill>
                <a:schemeClr val="tx1"/>
              </a:solidFill>
              <a:latin typeface="+mn-lt"/>
              <a:ea typeface="+mn-ea"/>
              <a:cs typeface="+mn-cs"/>
            </a:endParaRPr>
          </a:p>
          <a:p>
            <a:pPr marL="0" lvl="0" indent="0" defTabSz="914400">
              <a:lnSpc>
                <a:spcPct val="90000"/>
              </a:lnSpc>
              <a:spcBef>
                <a:spcPts val="0"/>
              </a:spcBef>
              <a:spcAft>
                <a:spcPts val="600"/>
              </a:spcAft>
              <a:buNone/>
            </a:pPr>
            <a:r>
              <a:rPr lang="it-IT" sz="1500" noProof="0" dirty="0">
                <a:solidFill>
                  <a:schemeClr val="tx1"/>
                </a:solidFill>
                <a:latin typeface="+mn-lt"/>
                <a:ea typeface="+mn-ea"/>
                <a:cs typeface="+mn-cs"/>
              </a:rPr>
              <a:t>Si prospetta dunque una valutazione che è chiamata a considerare, oltre a conoscenze, abilità e competenze, anche aspetti più complessi e trasversali come </a:t>
            </a:r>
            <a:r>
              <a:rPr lang="it-IT" sz="1500" b="1" noProof="0" dirty="0">
                <a:solidFill>
                  <a:schemeClr val="tx1"/>
                </a:solidFill>
                <a:latin typeface="+mn-lt"/>
                <a:ea typeface="+mn-ea"/>
                <a:cs typeface="+mn-cs"/>
              </a:rPr>
              <a:t>maturità, autonomia, responsabilità</a:t>
            </a:r>
            <a:r>
              <a:rPr lang="it-IT" sz="1500" noProof="0" dirty="0">
                <a:solidFill>
                  <a:schemeClr val="tx1"/>
                </a:solidFill>
                <a:latin typeface="+mn-lt"/>
                <a:ea typeface="+mn-ea"/>
                <a:cs typeface="+mn-cs"/>
              </a:rPr>
              <a:t>.</a:t>
            </a:r>
          </a:p>
        </p:txBody>
      </p:sp>
      <p:cxnSp>
        <p:nvCxnSpPr>
          <p:cNvPr id="207" name="Straight Connector 206">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97"/>
        <p:cNvGrpSpPr/>
        <p:nvPr/>
      </p:nvGrpSpPr>
      <p:grpSpPr>
        <a:xfrm>
          <a:off x="0" y="0"/>
          <a:ext cx="0" cy="0"/>
          <a:chOff x="0" y="0"/>
          <a:chExt cx="0" cy="0"/>
        </a:xfrm>
      </p:grpSpPr>
      <p:sp useBgFill="1">
        <p:nvSpPr>
          <p:cNvPr id="204" name="Rectangle 203">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06" name="Group 205">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07" name="Rectangle 206">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8" name="Rectangle 207">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9" name="Rectangle 208">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11" name="Rectangle 210">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199" name="Google Shape;199;g37f25b23dee_0_1"/>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Clr>
                <a:schemeClr val="dk1"/>
              </a:buClr>
              <a:buSzPts val="1400"/>
            </a:pPr>
            <a:r>
              <a:rPr lang="it-IT" sz="3600" kern="1200" noProof="0" dirty="0">
                <a:solidFill>
                  <a:schemeClr val="tx1"/>
                </a:solidFill>
                <a:latin typeface="+mj-lt"/>
                <a:ea typeface="+mj-ea"/>
                <a:cs typeface="+mj-cs"/>
              </a:rPr>
              <a:t>La funzione orientativa</a:t>
            </a:r>
          </a:p>
        </p:txBody>
      </p:sp>
      <p:sp>
        <p:nvSpPr>
          <p:cNvPr id="198" name="Google Shape;198;g37f25b23dee_0_1"/>
          <p:cNvSpPr txBox="1">
            <a:spLocks noGrp="1"/>
          </p:cNvSpPr>
          <p:nvPr>
            <p:ph type="body" idx="1"/>
          </p:nvPr>
        </p:nvSpPr>
        <p:spPr>
          <a:xfrm>
            <a:off x="783771" y="2133600"/>
            <a:ext cx="7455989" cy="2473035"/>
          </a:xfrm>
          <a:prstGeom prst="rect">
            <a:avLst/>
          </a:prstGeom>
        </p:spPr>
        <p:txBody>
          <a:bodyPr spcFirstLastPara="1" vert="horz" lIns="91440" tIns="45720" rIns="91440" bIns="45720" rtlCol="0" anchor="ctr" anchorCtr="0">
            <a:normAutofit lnSpcReduction="10000"/>
          </a:bodyPr>
          <a:lstStyle/>
          <a:p>
            <a:pPr marL="0" lvl="0" indent="0" defTabSz="914400">
              <a:lnSpc>
                <a:spcPct val="90000"/>
              </a:lnSpc>
              <a:spcBef>
                <a:spcPts val="0"/>
              </a:spcBef>
              <a:spcAft>
                <a:spcPts val="600"/>
              </a:spcAft>
              <a:buNone/>
            </a:pPr>
            <a:r>
              <a:rPr lang="it-IT" sz="1800" b="1" i="1" noProof="0" dirty="0">
                <a:solidFill>
                  <a:schemeClr val="tx1"/>
                </a:solidFill>
                <a:latin typeface="+mn-lt"/>
                <a:ea typeface="+mn-ea"/>
                <a:cs typeface="+mn-cs"/>
              </a:rPr>
              <a:t>«L'esame di maturità assume altresì una funzione orientativa, finalizzata a sostenere scelte consapevoli in ordine al proseguimento degli studi a livello terziario ovvero all'inserimento nel mondo del lavoro e delle professioni»</a:t>
            </a:r>
            <a:r>
              <a:rPr lang="it-IT" sz="1800" b="1" i="1" dirty="0">
                <a:solidFill>
                  <a:schemeClr val="tx1"/>
                </a:solidFill>
                <a:latin typeface="+mn-lt"/>
                <a:ea typeface="+mn-ea"/>
                <a:cs typeface="+mn-cs"/>
              </a:rPr>
              <a:t> </a:t>
            </a:r>
          </a:p>
          <a:p>
            <a:pPr marL="0" lvl="0" indent="0" defTabSz="914400">
              <a:lnSpc>
                <a:spcPct val="90000"/>
              </a:lnSpc>
              <a:spcBef>
                <a:spcPts val="0"/>
              </a:spcBef>
              <a:spcAft>
                <a:spcPts val="600"/>
              </a:spcAft>
              <a:buNone/>
            </a:pPr>
            <a:r>
              <a:rPr lang="it-IT" dirty="0">
                <a:solidFill>
                  <a:schemeClr val="tx1"/>
                </a:solidFill>
                <a:latin typeface="+mn-lt"/>
                <a:ea typeface="+mn-ea"/>
                <a:cs typeface="+mn-cs"/>
              </a:rPr>
              <a:t>(nuova formulazione dell’art. 12 comma 1 del d. lgs. 62/2017)</a:t>
            </a:r>
          </a:p>
          <a:p>
            <a:pPr marL="0" lvl="0" indent="0" defTabSz="914400">
              <a:lnSpc>
                <a:spcPct val="90000"/>
              </a:lnSpc>
              <a:spcBef>
                <a:spcPts val="0"/>
              </a:spcBef>
              <a:spcAft>
                <a:spcPts val="600"/>
              </a:spcAft>
              <a:buNone/>
            </a:pPr>
            <a:endParaRPr lang="it-IT" sz="1800" i="1" noProof="0" dirty="0">
              <a:solidFill>
                <a:schemeClr val="tx1"/>
              </a:solidFill>
              <a:latin typeface="+mn-lt"/>
              <a:ea typeface="+mn-ea"/>
              <a:cs typeface="+mn-cs"/>
            </a:endParaRPr>
          </a:p>
          <a:p>
            <a:pPr marL="0" lvl="0" indent="0" defTabSz="914400">
              <a:lnSpc>
                <a:spcPct val="90000"/>
              </a:lnSpc>
              <a:spcBef>
                <a:spcPts val="0"/>
              </a:spcBef>
              <a:spcAft>
                <a:spcPts val="600"/>
              </a:spcAft>
              <a:buNone/>
            </a:pPr>
            <a:r>
              <a:rPr lang="it-IT" sz="1800" noProof="0" dirty="0">
                <a:solidFill>
                  <a:schemeClr val="tx1"/>
                </a:solidFill>
                <a:latin typeface="+mn-lt"/>
                <a:ea typeface="+mn-ea"/>
                <a:cs typeface="+mn-cs"/>
              </a:rPr>
              <a:t>La funzione orientativa, già presente nella formulazione originaria del comma, è rafforzata attraverso la finalizzazione “a sostenere scelte consapevoli”.</a:t>
            </a:r>
          </a:p>
        </p:txBody>
      </p:sp>
      <p:cxnSp>
        <p:nvCxnSpPr>
          <p:cNvPr id="213" name="Straight Connector 212">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3"/>
        <p:cNvGrpSpPr/>
        <p:nvPr/>
      </p:nvGrpSpPr>
      <p:grpSpPr>
        <a:xfrm>
          <a:off x="0" y="0"/>
          <a:ext cx="0" cy="0"/>
          <a:chOff x="0" y="0"/>
          <a:chExt cx="0" cy="0"/>
        </a:xfrm>
      </p:grpSpPr>
      <p:sp useBgFill="1">
        <p:nvSpPr>
          <p:cNvPr id="210" name="Rectangle 209">
            <a:extLst>
              <a:ext uri="{FF2B5EF4-FFF2-40B4-BE49-F238E27FC236}">
                <a16:creationId xmlns:a16="http://schemas.microsoft.com/office/drawing/2014/main" id="{B6CDA21F-E7AF-4C75-8395-33F58D5B0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12" name="Group 211">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13" name="Rectangle 212">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4" name="Rectangle 213">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5" name="Rectangle 214">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17" name="Rectangle 216">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5" name="Google Shape;205;g37f25b23dee_0_27"/>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La formazione scuola-lavoro</a:t>
            </a:r>
          </a:p>
        </p:txBody>
      </p:sp>
      <p:sp>
        <p:nvSpPr>
          <p:cNvPr id="204" name="Google Shape;204;g37f25b23dee_0_27"/>
          <p:cNvSpPr txBox="1">
            <a:spLocks noGrp="1"/>
          </p:cNvSpPr>
          <p:nvPr>
            <p:ph type="body" idx="1"/>
          </p:nvPr>
        </p:nvSpPr>
        <p:spPr>
          <a:xfrm>
            <a:off x="783771" y="1920241"/>
            <a:ext cx="7455989" cy="2686394"/>
          </a:xfrm>
          <a:prstGeom prst="rect">
            <a:avLst/>
          </a:prstGeom>
        </p:spPr>
        <p:txBody>
          <a:bodyPr spcFirstLastPara="1" vert="horz" lIns="91440" tIns="45720" rIns="91440" bIns="45720" rtlCol="0" anchor="ctr" anchorCtr="0">
            <a:normAutofit/>
          </a:bodyPr>
          <a:lstStyle/>
          <a:p>
            <a:pPr marL="0" lvl="0" indent="0" defTabSz="914400">
              <a:lnSpc>
                <a:spcPct val="90000"/>
              </a:lnSpc>
              <a:spcBef>
                <a:spcPts val="0"/>
              </a:spcBef>
              <a:spcAft>
                <a:spcPts val="600"/>
              </a:spcAft>
              <a:buNone/>
            </a:pPr>
            <a:r>
              <a:rPr lang="it-IT" sz="1600" noProof="0" dirty="0">
                <a:solidFill>
                  <a:schemeClr val="tx1"/>
                </a:solidFill>
                <a:latin typeface="+mn-lt"/>
                <a:ea typeface="+mn-ea"/>
                <a:cs typeface="+mn-cs"/>
              </a:rPr>
              <a:t>La riformulazione del comma 2 dell’articolo 12 d. lgs. 62/2017: “</a:t>
            </a:r>
            <a:r>
              <a:rPr lang="it-IT" sz="1600" i="1" noProof="0" dirty="0">
                <a:solidFill>
                  <a:schemeClr val="tx1"/>
                </a:solidFill>
                <a:latin typeface="+mn-lt"/>
                <a:ea typeface="+mn-ea"/>
                <a:cs typeface="+mn-cs"/>
              </a:rPr>
              <a:t>In relazione al profilo educativo, culturale e professionale specifico di ogni indirizzo di studi, l’esame di maturità </a:t>
            </a:r>
            <a:r>
              <a:rPr lang="it-IT" sz="1600" b="1" i="1" noProof="0" dirty="0">
                <a:solidFill>
                  <a:schemeClr val="tx1"/>
                </a:solidFill>
                <a:latin typeface="+mn-lt"/>
                <a:ea typeface="+mn-ea"/>
                <a:cs typeface="+mn-cs"/>
              </a:rPr>
              <a:t>tiene conto anche </a:t>
            </a:r>
            <a:r>
              <a:rPr lang="it-IT" sz="1600" i="1" noProof="0" dirty="0">
                <a:solidFill>
                  <a:schemeClr val="tx1"/>
                </a:solidFill>
                <a:latin typeface="+mn-lt"/>
                <a:ea typeface="+mn-ea"/>
                <a:cs typeface="+mn-cs"/>
              </a:rPr>
              <a:t>della partecipazione alle attività di </a:t>
            </a:r>
            <a:r>
              <a:rPr lang="it-IT" sz="1600" b="1" i="1" noProof="0" dirty="0">
                <a:solidFill>
                  <a:schemeClr val="tx1"/>
                </a:solidFill>
                <a:latin typeface="+mn-lt"/>
                <a:ea typeface="+mn-ea"/>
                <a:cs typeface="+mn-cs"/>
              </a:rPr>
              <a:t>formazione scuola-lavoro</a:t>
            </a:r>
            <a:r>
              <a:rPr lang="it-IT" sz="1600" i="1" noProof="0" dirty="0">
                <a:solidFill>
                  <a:schemeClr val="tx1"/>
                </a:solidFill>
                <a:latin typeface="+mn-lt"/>
                <a:ea typeface="+mn-ea"/>
                <a:cs typeface="+mn-cs"/>
              </a:rPr>
              <a:t>, dello sviluppo delle competenze digitali e del percorso dello studente di cui all’articolo 1, comma 28, della legge 13 luglio 2015, n. 107</a:t>
            </a:r>
            <a:r>
              <a:rPr lang="it-IT" sz="1600" noProof="0" dirty="0">
                <a:solidFill>
                  <a:schemeClr val="tx1"/>
                </a:solidFill>
                <a:latin typeface="+mn-lt"/>
                <a:ea typeface="+mn-ea"/>
                <a:cs typeface="+mn-cs"/>
              </a:rPr>
              <a:t>” recepisce la nuova denominazione degli ex “percorsi per le competenze trasversali e l’orientamento – PCTO (contenuta nel comma 6, come visto nella slide 3).</a:t>
            </a:r>
          </a:p>
        </p:txBody>
      </p:sp>
      <p:cxnSp>
        <p:nvCxnSpPr>
          <p:cNvPr id="219" name="Straight Connector 218">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203">
          <a:extLst>
            <a:ext uri="{FF2B5EF4-FFF2-40B4-BE49-F238E27FC236}">
              <a16:creationId xmlns:a16="http://schemas.microsoft.com/office/drawing/2014/main" id="{66987DFF-D66D-54D0-B64B-B88C669C269D}"/>
            </a:ext>
          </a:extLst>
        </p:cNvPr>
        <p:cNvGrpSpPr/>
        <p:nvPr/>
      </p:nvGrpSpPr>
      <p:grpSpPr>
        <a:xfrm>
          <a:off x="0" y="0"/>
          <a:ext cx="0" cy="0"/>
          <a:chOff x="0" y="0"/>
          <a:chExt cx="0" cy="0"/>
        </a:xfrm>
      </p:grpSpPr>
      <p:sp useBgFill="1">
        <p:nvSpPr>
          <p:cNvPr id="210" name="Rectangle 209">
            <a:extLst>
              <a:ext uri="{FF2B5EF4-FFF2-40B4-BE49-F238E27FC236}">
                <a16:creationId xmlns:a16="http://schemas.microsoft.com/office/drawing/2014/main" id="{45287423-F9CE-5F0D-DADF-FBDB7B477F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51430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nvGrpSpPr>
          <p:cNvPr id="212" name="Group 211">
            <a:extLst>
              <a:ext uri="{FF2B5EF4-FFF2-40B4-BE49-F238E27FC236}">
                <a16:creationId xmlns:a16="http://schemas.microsoft.com/office/drawing/2014/main" id="{86F01805-D8E7-02A7-783C-BDCC86226D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912447"/>
            <a:ext cx="548639" cy="505095"/>
            <a:chOff x="3940602" y="308034"/>
            <a:chExt cx="2116791" cy="3428999"/>
          </a:xfrm>
          <a:solidFill>
            <a:schemeClr val="accent4"/>
          </a:solidFill>
        </p:grpSpPr>
        <p:sp>
          <p:nvSpPr>
            <p:cNvPr id="213" name="Rectangle 212">
              <a:extLst>
                <a:ext uri="{FF2B5EF4-FFF2-40B4-BE49-F238E27FC236}">
                  <a16:creationId xmlns:a16="http://schemas.microsoft.com/office/drawing/2014/main" id="{A927F2EB-1631-1629-79D7-D09B0CE485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4" name="Rectangle 213">
              <a:extLst>
                <a:ext uri="{FF2B5EF4-FFF2-40B4-BE49-F238E27FC236}">
                  <a16:creationId xmlns:a16="http://schemas.microsoft.com/office/drawing/2014/main" id="{FE40B0F9-0CC0-A73E-6080-8467C23ACA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15" name="Rectangle 214">
              <a:extLst>
                <a:ext uri="{FF2B5EF4-FFF2-40B4-BE49-F238E27FC236}">
                  <a16:creationId xmlns:a16="http://schemas.microsoft.com/office/drawing/2014/main" id="{F4243DD9-5215-9F76-202F-C13D989521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grpSp>
      <p:sp>
        <p:nvSpPr>
          <p:cNvPr id="217" name="Rectangle 216">
            <a:extLst>
              <a:ext uri="{FF2B5EF4-FFF2-40B4-BE49-F238E27FC236}">
                <a16:creationId xmlns:a16="http://schemas.microsoft.com/office/drawing/2014/main" id="{B6A7C020-9A78-B82E-34ED-4B1A70F2FC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0059" y="460465"/>
            <a:ext cx="8180615" cy="1420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noProof="0" dirty="0"/>
          </a:p>
        </p:txBody>
      </p:sp>
      <p:sp>
        <p:nvSpPr>
          <p:cNvPr id="205" name="Google Shape;205;g37f25b23dee_0_27">
            <a:extLst>
              <a:ext uri="{FF2B5EF4-FFF2-40B4-BE49-F238E27FC236}">
                <a16:creationId xmlns:a16="http://schemas.microsoft.com/office/drawing/2014/main" id="{E38F94F0-E374-6AED-9627-27C0E3517845}"/>
              </a:ext>
            </a:extLst>
          </p:cNvPr>
          <p:cNvSpPr txBox="1">
            <a:spLocks noGrp="1"/>
          </p:cNvSpPr>
          <p:nvPr>
            <p:ph type="title"/>
          </p:nvPr>
        </p:nvSpPr>
        <p:spPr>
          <a:xfrm>
            <a:off x="782723" y="607423"/>
            <a:ext cx="7457037" cy="1165860"/>
          </a:xfrm>
          <a:prstGeom prst="rect">
            <a:avLst/>
          </a:prstGeom>
        </p:spPr>
        <p:txBody>
          <a:bodyPr spcFirstLastPara="1" vert="horz" lIns="91440" tIns="45720" rIns="91440" bIns="45720" rtlCol="0" anchor="ctr" anchorCtr="0">
            <a:normAutofit/>
          </a:bodyPr>
          <a:lstStyle/>
          <a:p>
            <a:pPr marL="0" lvl="0" indent="0" defTabSz="914400">
              <a:lnSpc>
                <a:spcPct val="90000"/>
              </a:lnSpc>
              <a:spcBef>
                <a:spcPct val="0"/>
              </a:spcBef>
              <a:spcAft>
                <a:spcPts val="0"/>
              </a:spcAft>
              <a:buSzPts val="1400"/>
            </a:pPr>
            <a:r>
              <a:rPr lang="it-IT" sz="3600" kern="1200" noProof="0" dirty="0">
                <a:solidFill>
                  <a:schemeClr val="tx1"/>
                </a:solidFill>
                <a:latin typeface="+mj-lt"/>
                <a:ea typeface="+mj-ea"/>
                <a:cs typeface="+mj-cs"/>
              </a:rPr>
              <a:t>La formazione scuola-lavoro</a:t>
            </a:r>
          </a:p>
        </p:txBody>
      </p:sp>
      <p:sp>
        <p:nvSpPr>
          <p:cNvPr id="204" name="Google Shape;204;g37f25b23dee_0_27">
            <a:extLst>
              <a:ext uri="{FF2B5EF4-FFF2-40B4-BE49-F238E27FC236}">
                <a16:creationId xmlns:a16="http://schemas.microsoft.com/office/drawing/2014/main" id="{503A30B7-5748-3761-5A5F-8ADEF5CB6815}"/>
              </a:ext>
            </a:extLst>
          </p:cNvPr>
          <p:cNvSpPr txBox="1">
            <a:spLocks noGrp="1"/>
          </p:cNvSpPr>
          <p:nvPr>
            <p:ph type="body" idx="1"/>
          </p:nvPr>
        </p:nvSpPr>
        <p:spPr>
          <a:xfrm>
            <a:off x="783771" y="1920241"/>
            <a:ext cx="7455989" cy="2686394"/>
          </a:xfrm>
          <a:prstGeom prst="rect">
            <a:avLst/>
          </a:prstGeom>
        </p:spPr>
        <p:txBody>
          <a:bodyPr spcFirstLastPara="1" vert="horz" lIns="91440" tIns="45720" rIns="91440" bIns="45720" rtlCol="0" anchor="ctr" anchorCtr="0">
            <a:normAutofit/>
          </a:bodyPr>
          <a:lstStyle/>
          <a:p>
            <a:pPr marL="0" lvl="0" indent="0" defTabSz="914400">
              <a:lnSpc>
                <a:spcPct val="90000"/>
              </a:lnSpc>
              <a:spcAft>
                <a:spcPts val="600"/>
              </a:spcAft>
              <a:buNone/>
            </a:pPr>
            <a:r>
              <a:rPr lang="it-IT" sz="1600" dirty="0">
                <a:solidFill>
                  <a:schemeClr val="tx1"/>
                </a:solidFill>
                <a:latin typeface="+mn-lt"/>
              </a:rPr>
              <a:t>Ecco il comma dedicato: </a:t>
            </a:r>
            <a:r>
              <a:rPr lang="it-IT" sz="1600" i="1" dirty="0">
                <a:solidFill>
                  <a:schemeClr val="tx1"/>
                </a:solidFill>
                <a:latin typeface="+mn-lt"/>
              </a:rPr>
              <a:t>All'articolo 1 della legge 30 dicembre 2018,  n.  145,  dopo  il comma 784-septies è inserito il seguente: «784-octies.  </a:t>
            </a:r>
            <a:r>
              <a:rPr lang="it-IT" sz="1600" b="1" i="1" dirty="0">
                <a:solidFill>
                  <a:schemeClr val="tx1"/>
                </a:solidFill>
                <a:latin typeface="+mn-lt"/>
              </a:rPr>
              <a:t>Fermi  restando  </a:t>
            </a:r>
            <a:r>
              <a:rPr lang="it-IT" sz="1600" i="1" dirty="0">
                <a:solidFill>
                  <a:schemeClr val="tx1"/>
                </a:solidFill>
                <a:latin typeface="+mn-lt"/>
              </a:rPr>
              <a:t>gli  obblighi  di  attivazione,  i contenuti formativi, gli obiettivi generali e le finalità  educative previsti dalla normativa vigente, a  decorrere  dall'anno  scolastico 2025/2026,  i  percorsi  per  le   competenze   trasversali   e   per l'orientamento  di  cui  ai  commi  784  e  785   </a:t>
            </a:r>
            <a:r>
              <a:rPr lang="it-IT" sz="1600" b="1" i="1" dirty="0">
                <a:solidFill>
                  <a:schemeClr val="tx1"/>
                </a:solidFill>
                <a:latin typeface="+mn-lt"/>
              </a:rPr>
              <a:t>sono   ridenominati </a:t>
            </a:r>
            <a:r>
              <a:rPr lang="it-IT" sz="1600" i="1" dirty="0">
                <a:solidFill>
                  <a:schemeClr val="tx1"/>
                </a:solidFill>
                <a:latin typeface="+mn-lt"/>
              </a:rPr>
              <a:t>«formazione scuola-lavoro». A decorrere dal medesimo anno scolastico, la denominazione  «percorsi  per  le  competenze  trasversali  e  per l'orientamento», ovunque ricorra, è da intendersi sostituita con  la denominazione di cui al primo periodo.</a:t>
            </a:r>
          </a:p>
          <a:p>
            <a:pPr marL="0" lvl="0" indent="0" defTabSz="914400">
              <a:lnSpc>
                <a:spcPct val="90000"/>
              </a:lnSpc>
              <a:spcAft>
                <a:spcPts val="600"/>
              </a:spcAft>
              <a:buNone/>
            </a:pPr>
            <a:r>
              <a:rPr lang="it-IT" sz="1600" b="1" dirty="0">
                <a:solidFill>
                  <a:schemeClr val="tx1"/>
                </a:solidFill>
                <a:latin typeface="+mn-lt"/>
              </a:rPr>
              <a:t>In questo caso, quindi, cambia solo la denominazione</a:t>
            </a:r>
            <a:r>
              <a:rPr lang="it-IT" sz="1600" dirty="0">
                <a:solidFill>
                  <a:schemeClr val="tx1"/>
                </a:solidFill>
                <a:latin typeface="+mn-lt"/>
              </a:rPr>
              <a:t>.</a:t>
            </a:r>
          </a:p>
        </p:txBody>
      </p:sp>
      <p:cxnSp>
        <p:nvCxnSpPr>
          <p:cNvPr id="219" name="Straight Connector 218">
            <a:extLst>
              <a:ext uri="{FF2B5EF4-FFF2-40B4-BE49-F238E27FC236}">
                <a16:creationId xmlns:a16="http://schemas.microsoft.com/office/drawing/2014/main" id="{0AF677BB-BC77-428B-61C8-5AF51DD730B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28650" y="4863984"/>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575360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Tema di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269</TotalTime>
  <Words>2569</Words>
  <Application>Microsoft Office PowerPoint</Application>
  <PresentationFormat>Presentazione su schermo (16:9)</PresentationFormat>
  <Paragraphs>104</Paragraphs>
  <Slides>29</Slides>
  <Notes>29</Notes>
  <HiddenSlides>0</HiddenSlides>
  <MMClips>0</MMClips>
  <ScaleCrop>false</ScaleCrop>
  <HeadingPairs>
    <vt:vector size="4" baseType="variant">
      <vt:variant>
        <vt:lpstr>Tema</vt:lpstr>
      </vt:variant>
      <vt:variant>
        <vt:i4>1</vt:i4>
      </vt:variant>
      <vt:variant>
        <vt:lpstr>Titoli diapositive</vt:lpstr>
      </vt:variant>
      <vt:variant>
        <vt:i4>29</vt:i4>
      </vt:variant>
    </vt:vector>
  </HeadingPairs>
  <TitlesOfParts>
    <vt:vector size="30" baseType="lpstr">
      <vt:lpstr>Tema di Office</vt:lpstr>
      <vt:lpstr>L’esame di maturità 2025/2026  dott.ssa Flaminia Giorda  coordinatrice nazionale servizio ispettivo MIM</vt:lpstr>
      <vt:lpstr>L’esame di maturità  nel d.l. n. 127/2025 (convertito con modificazioni  dalla L. 30 ottobre 2025, n. 164) </vt:lpstr>
      <vt:lpstr>Il decreto legge n. 127/2025 convertito con modificazioni dalla L. 30 ottobre 2025, n. 164  </vt:lpstr>
      <vt:lpstr>Struttura dell’articolo 1 del decreto legge n. 127/2025 </vt:lpstr>
      <vt:lpstr>Una nuova denominazione  (art. 1 c. 1 e c. 2) </vt:lpstr>
      <vt:lpstr>Un esame “di maturità”</vt:lpstr>
      <vt:lpstr>La funzione orientativa</vt:lpstr>
      <vt:lpstr>La formazione scuola-lavoro</vt:lpstr>
      <vt:lpstr>La formazione scuola-lavoro</vt:lpstr>
      <vt:lpstr>L’educazione civica</vt:lpstr>
      <vt:lpstr>Commissioni più snelle</vt:lpstr>
      <vt:lpstr>Validità dell’esame</vt:lpstr>
      <vt:lpstr>Il “decreto materie”</vt:lpstr>
      <vt:lpstr>Un colloquio concentrato  su 4 discipline</vt:lpstr>
      <vt:lpstr>Un colloquio che mira a valorizzare  lo  sviluppo integrale della persona</vt:lpstr>
      <vt:lpstr>Le novità relative al punteggio integrativo</vt:lpstr>
      <vt:lpstr>La formazione per i commissari d’esame</vt:lpstr>
      <vt:lpstr>Il dm n. 13 del 29 gennaio 2026 La scelta delle discipline e le modalità di conduzione del colloquio</vt:lpstr>
      <vt:lpstr>La scelta delle discipline</vt:lpstr>
      <vt:lpstr>Il colloquio</vt:lpstr>
      <vt:lpstr>Il colloquio - articolazione</vt:lpstr>
      <vt:lpstr>Il colloquio - articolazione</vt:lpstr>
      <vt:lpstr>Il colloquio – elaborato critico</vt:lpstr>
      <vt:lpstr>Il colloquio – disciplina CLIL</vt:lpstr>
      <vt:lpstr>Il colloquio – candidati con disabilità e DSA</vt:lpstr>
      <vt:lpstr>Il colloquio – EsaBac/EsaBac techno</vt:lpstr>
      <vt:lpstr>Il colloquio – EsaBac/EsaBac techno</vt:lpstr>
      <vt:lpstr>Il colloquio – conduzione</vt:lpstr>
      <vt:lpstr>Il colloquio – conduzione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L’esame di maturità 2025/2026  dott.ssa Flaminia Giorda  coordinatrice nazionale servizio ispettivo MIM</dc:title>
  <dc:creator>Giorda Flaminia</dc:creator>
  <cp:lastModifiedBy>mariannadambrosio40@gmail.com</cp:lastModifiedBy>
  <cp:revision>41</cp:revision>
  <dcterms:modified xsi:type="dcterms:W3CDTF">2026-02-20T08:28:54Z</dcterms:modified>
</cp:coreProperties>
</file>